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8" r:id="rId1"/>
    <p:sldMasterId id="2147483757" r:id="rId2"/>
  </p:sldMasterIdLst>
  <p:notesMasterIdLst>
    <p:notesMasterId r:id="rId57"/>
  </p:notesMasterIdLst>
  <p:handoutMasterIdLst>
    <p:handoutMasterId r:id="rId58"/>
  </p:handoutMasterIdLst>
  <p:sldIdLst>
    <p:sldId id="256" r:id="rId3"/>
    <p:sldId id="299" r:id="rId4"/>
    <p:sldId id="302" r:id="rId5"/>
    <p:sldId id="301" r:id="rId6"/>
    <p:sldId id="371" r:id="rId7"/>
    <p:sldId id="304" r:id="rId8"/>
    <p:sldId id="305" r:id="rId9"/>
    <p:sldId id="306" r:id="rId10"/>
    <p:sldId id="307" r:id="rId11"/>
    <p:sldId id="308" r:id="rId12"/>
    <p:sldId id="309" r:id="rId13"/>
    <p:sldId id="393" r:id="rId14"/>
    <p:sldId id="310" r:id="rId15"/>
    <p:sldId id="311" r:id="rId16"/>
    <p:sldId id="312" r:id="rId17"/>
    <p:sldId id="313" r:id="rId18"/>
    <p:sldId id="314" r:id="rId19"/>
    <p:sldId id="392" r:id="rId20"/>
    <p:sldId id="315" r:id="rId21"/>
    <p:sldId id="316" r:id="rId22"/>
    <p:sldId id="330" r:id="rId23"/>
    <p:sldId id="331" r:id="rId24"/>
    <p:sldId id="332" r:id="rId25"/>
    <p:sldId id="357" r:id="rId26"/>
    <p:sldId id="333" r:id="rId27"/>
    <p:sldId id="398" r:id="rId28"/>
    <p:sldId id="334" r:id="rId29"/>
    <p:sldId id="391" r:id="rId30"/>
    <p:sldId id="336" r:id="rId31"/>
    <p:sldId id="404" r:id="rId32"/>
    <p:sldId id="405" r:id="rId33"/>
    <p:sldId id="430" r:id="rId34"/>
    <p:sldId id="407" r:id="rId35"/>
    <p:sldId id="432" r:id="rId36"/>
    <p:sldId id="433" r:id="rId37"/>
    <p:sldId id="406" r:id="rId38"/>
    <p:sldId id="399" r:id="rId39"/>
    <p:sldId id="400" r:id="rId40"/>
    <p:sldId id="431" r:id="rId41"/>
    <p:sldId id="408" r:id="rId42"/>
    <p:sldId id="375" r:id="rId43"/>
    <p:sldId id="376" r:id="rId44"/>
    <p:sldId id="377" r:id="rId45"/>
    <p:sldId id="378" r:id="rId46"/>
    <p:sldId id="379" r:id="rId47"/>
    <p:sldId id="381" r:id="rId48"/>
    <p:sldId id="382" r:id="rId49"/>
    <p:sldId id="383" r:id="rId50"/>
    <p:sldId id="384" r:id="rId51"/>
    <p:sldId id="385" r:id="rId52"/>
    <p:sldId id="386" r:id="rId53"/>
    <p:sldId id="387" r:id="rId54"/>
    <p:sldId id="389" r:id="rId55"/>
    <p:sldId id="403" r:id="rId56"/>
  </p:sldIdLst>
  <p:sldSz cx="9144000" cy="6858000" type="screen4x3"/>
  <p:notesSz cx="6799263" cy="9929813"/>
  <p:defaultTextStyle>
    <a:defPPr>
      <a:defRPr lang="en-GB"/>
    </a:defPPr>
    <a:lvl1pPr algn="l" defTabSz="449263" rtl="0" eaLnBrk="0" fontAlgn="base" hangingPunct="0">
      <a:spcBef>
        <a:spcPct val="0"/>
      </a:spcBef>
      <a:spcAft>
        <a:spcPct val="0"/>
      </a:spcAft>
      <a:defRPr kern="1200">
        <a:solidFill>
          <a:schemeClr val="bg1"/>
        </a:solidFill>
        <a:latin typeface="Arial" panose="020B0604020202020204" pitchFamily="34" charset="0"/>
        <a:ea typeface="MS Gothic" panose="020B0609070205080204" pitchFamily="49" charset="-128"/>
        <a:cs typeface="+mn-cs"/>
      </a:defRPr>
    </a:lvl1pPr>
    <a:lvl2pPr marL="457200" algn="l" defTabSz="449263" rtl="0" eaLnBrk="0" fontAlgn="base" hangingPunct="0">
      <a:spcBef>
        <a:spcPct val="0"/>
      </a:spcBef>
      <a:spcAft>
        <a:spcPct val="0"/>
      </a:spcAft>
      <a:defRPr kern="1200">
        <a:solidFill>
          <a:schemeClr val="bg1"/>
        </a:solidFill>
        <a:latin typeface="Arial" panose="020B0604020202020204" pitchFamily="34" charset="0"/>
        <a:ea typeface="MS Gothic" panose="020B0609070205080204" pitchFamily="49" charset="-128"/>
        <a:cs typeface="+mn-cs"/>
      </a:defRPr>
    </a:lvl2pPr>
    <a:lvl3pPr marL="914400" algn="l" defTabSz="449263" rtl="0" eaLnBrk="0" fontAlgn="base" hangingPunct="0">
      <a:spcBef>
        <a:spcPct val="0"/>
      </a:spcBef>
      <a:spcAft>
        <a:spcPct val="0"/>
      </a:spcAft>
      <a:defRPr kern="1200">
        <a:solidFill>
          <a:schemeClr val="bg1"/>
        </a:solidFill>
        <a:latin typeface="Arial" panose="020B0604020202020204" pitchFamily="34" charset="0"/>
        <a:ea typeface="MS Gothic" panose="020B0609070205080204" pitchFamily="49" charset="-128"/>
        <a:cs typeface="+mn-cs"/>
      </a:defRPr>
    </a:lvl3pPr>
    <a:lvl4pPr marL="1371600" algn="l" defTabSz="449263" rtl="0" eaLnBrk="0" fontAlgn="base" hangingPunct="0">
      <a:spcBef>
        <a:spcPct val="0"/>
      </a:spcBef>
      <a:spcAft>
        <a:spcPct val="0"/>
      </a:spcAft>
      <a:defRPr kern="1200">
        <a:solidFill>
          <a:schemeClr val="bg1"/>
        </a:solidFill>
        <a:latin typeface="Arial" panose="020B0604020202020204" pitchFamily="34" charset="0"/>
        <a:ea typeface="MS Gothic" panose="020B0609070205080204" pitchFamily="49" charset="-128"/>
        <a:cs typeface="+mn-cs"/>
      </a:defRPr>
    </a:lvl4pPr>
    <a:lvl5pPr marL="1828800" algn="l" defTabSz="449263" rtl="0" eaLnBrk="0" fontAlgn="base" hangingPunct="0">
      <a:spcBef>
        <a:spcPct val="0"/>
      </a:spcBef>
      <a:spcAft>
        <a:spcPct val="0"/>
      </a:spcAft>
      <a:defRPr kern="1200">
        <a:solidFill>
          <a:schemeClr val="bg1"/>
        </a:solidFill>
        <a:latin typeface="Arial" panose="020B0604020202020204" pitchFamily="34" charset="0"/>
        <a:ea typeface="MS Gothic" panose="020B0609070205080204" pitchFamily="49" charset="-128"/>
        <a:cs typeface="+mn-cs"/>
      </a:defRPr>
    </a:lvl5pPr>
    <a:lvl6pPr marL="2286000" algn="l" defTabSz="914400" rtl="0" eaLnBrk="1" latinLnBrk="0" hangingPunct="1">
      <a:defRPr kern="1200">
        <a:solidFill>
          <a:schemeClr val="bg1"/>
        </a:solidFill>
        <a:latin typeface="Arial" panose="020B0604020202020204" pitchFamily="34" charset="0"/>
        <a:ea typeface="MS Gothic" panose="020B0609070205080204" pitchFamily="49" charset="-128"/>
        <a:cs typeface="+mn-cs"/>
      </a:defRPr>
    </a:lvl6pPr>
    <a:lvl7pPr marL="2743200" algn="l" defTabSz="914400" rtl="0" eaLnBrk="1" latinLnBrk="0" hangingPunct="1">
      <a:defRPr kern="1200">
        <a:solidFill>
          <a:schemeClr val="bg1"/>
        </a:solidFill>
        <a:latin typeface="Arial" panose="020B0604020202020204" pitchFamily="34" charset="0"/>
        <a:ea typeface="MS Gothic" panose="020B0609070205080204" pitchFamily="49" charset="-128"/>
        <a:cs typeface="+mn-cs"/>
      </a:defRPr>
    </a:lvl7pPr>
    <a:lvl8pPr marL="3200400" algn="l" defTabSz="914400" rtl="0" eaLnBrk="1" latinLnBrk="0" hangingPunct="1">
      <a:defRPr kern="1200">
        <a:solidFill>
          <a:schemeClr val="bg1"/>
        </a:solidFill>
        <a:latin typeface="Arial" panose="020B0604020202020204" pitchFamily="34" charset="0"/>
        <a:ea typeface="MS Gothic" panose="020B0609070205080204" pitchFamily="49" charset="-128"/>
        <a:cs typeface="+mn-cs"/>
      </a:defRPr>
    </a:lvl8pPr>
    <a:lvl9pPr marL="3657600" algn="l" defTabSz="914400" rtl="0" eaLnBrk="1" latinLnBrk="0" hangingPunct="1">
      <a:defRPr kern="1200">
        <a:solidFill>
          <a:schemeClr val="bg1"/>
        </a:solidFill>
        <a:latin typeface="Arial" panose="020B0604020202020204" pitchFamily="34" charset="0"/>
        <a:ea typeface="MS Gothic" panose="020B0609070205080204" pitchFamily="49"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8"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1BBEF"/>
    <a:srgbClr val="80AB37"/>
    <a:srgbClr val="222B6A"/>
    <a:srgbClr val="006DB1"/>
    <a:srgbClr val="005D98"/>
    <a:srgbClr val="9ABF34"/>
    <a:srgbClr val="DF641F"/>
    <a:srgbClr val="F794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575" autoAdjust="0"/>
    <p:restoredTop sz="95494" autoAdjust="0"/>
  </p:normalViewPr>
  <p:slideViewPr>
    <p:cSldViewPr>
      <p:cViewPr varScale="1">
        <p:scale>
          <a:sx n="65" d="100"/>
          <a:sy n="65" d="100"/>
        </p:scale>
        <p:origin x="936" y="40"/>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124" d="100"/>
          <a:sy n="124" d="100"/>
        </p:scale>
        <p:origin x="9294" y="96"/>
      </p:cViewPr>
      <p:guideLst>
        <p:guide orient="horz" pos="3128"/>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handoutMaster" Target="handoutMasters/handout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458" tIns="45729" rIns="91458" bIns="45729" rtlCol="0"/>
          <a:lstStyle>
            <a:lvl1pPr algn="l">
              <a:defRPr sz="1200"/>
            </a:lvl1pPr>
          </a:lstStyle>
          <a:p>
            <a:endParaRPr lang="en-GB"/>
          </a:p>
        </p:txBody>
      </p:sp>
      <p:sp>
        <p:nvSpPr>
          <p:cNvPr id="3" name="Date Placeholder 2"/>
          <p:cNvSpPr>
            <a:spLocks noGrp="1"/>
          </p:cNvSpPr>
          <p:nvPr>
            <p:ph type="dt" sz="quarter" idx="1"/>
          </p:nvPr>
        </p:nvSpPr>
        <p:spPr>
          <a:xfrm>
            <a:off x="3851343" y="0"/>
            <a:ext cx="2946347" cy="498215"/>
          </a:xfrm>
          <a:prstGeom prst="rect">
            <a:avLst/>
          </a:prstGeom>
        </p:spPr>
        <p:txBody>
          <a:bodyPr vert="horz" lIns="91458" tIns="45729" rIns="91458" bIns="45729" rtlCol="0"/>
          <a:lstStyle>
            <a:lvl1pPr algn="r">
              <a:defRPr sz="1200"/>
            </a:lvl1pPr>
          </a:lstStyle>
          <a:p>
            <a:fld id="{4969D867-6A28-4F0A-927A-1CEA446E808C}" type="datetimeFigureOut">
              <a:rPr lang="en-GB" smtClean="0"/>
              <a:t>01/12/2023</a:t>
            </a:fld>
            <a:endParaRPr lang="en-GB"/>
          </a:p>
        </p:txBody>
      </p:sp>
      <p:sp>
        <p:nvSpPr>
          <p:cNvPr id="4" name="Footer Placeholder 3"/>
          <p:cNvSpPr>
            <a:spLocks noGrp="1"/>
          </p:cNvSpPr>
          <p:nvPr>
            <p:ph type="ftr" sz="quarter" idx="2"/>
          </p:nvPr>
        </p:nvSpPr>
        <p:spPr>
          <a:xfrm>
            <a:off x="1" y="9431600"/>
            <a:ext cx="2946347" cy="498214"/>
          </a:xfrm>
          <a:prstGeom prst="rect">
            <a:avLst/>
          </a:prstGeom>
        </p:spPr>
        <p:txBody>
          <a:bodyPr vert="horz" lIns="91458" tIns="45729" rIns="91458" bIns="45729" rtlCol="0" anchor="b"/>
          <a:lstStyle>
            <a:lvl1pPr algn="l">
              <a:defRPr sz="1200"/>
            </a:lvl1pPr>
          </a:lstStyle>
          <a:p>
            <a:endParaRPr lang="en-GB"/>
          </a:p>
        </p:txBody>
      </p:sp>
      <p:sp>
        <p:nvSpPr>
          <p:cNvPr id="5" name="Slide Number Placeholder 4"/>
          <p:cNvSpPr>
            <a:spLocks noGrp="1"/>
          </p:cNvSpPr>
          <p:nvPr>
            <p:ph type="sldNum" sz="quarter" idx="3"/>
          </p:nvPr>
        </p:nvSpPr>
        <p:spPr>
          <a:xfrm>
            <a:off x="3851343" y="9431600"/>
            <a:ext cx="2946347" cy="498214"/>
          </a:xfrm>
          <a:prstGeom prst="rect">
            <a:avLst/>
          </a:prstGeom>
        </p:spPr>
        <p:txBody>
          <a:bodyPr vert="horz" lIns="91458" tIns="45729" rIns="91458" bIns="45729" rtlCol="0" anchor="b"/>
          <a:lstStyle>
            <a:lvl1pPr algn="r">
              <a:defRPr sz="1200"/>
            </a:lvl1pPr>
          </a:lstStyle>
          <a:p>
            <a:fld id="{8BCFE874-88C3-43E3-A422-DE922A98DA26}" type="slidenum">
              <a:rPr lang="en-GB" smtClean="0"/>
              <a:t>‹#›</a:t>
            </a:fld>
            <a:endParaRPr lang="en-GB"/>
          </a:p>
        </p:txBody>
      </p:sp>
    </p:spTree>
    <p:extLst>
      <p:ext uri="{BB962C8B-B14F-4D97-AF65-F5344CB8AC3E}">
        <p14:creationId xmlns:p14="http://schemas.microsoft.com/office/powerpoint/2010/main" val="40923026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a:extLst>
              <a:ext uri="{FF2B5EF4-FFF2-40B4-BE49-F238E27FC236}">
                <a16:creationId xmlns:a16="http://schemas.microsoft.com/office/drawing/2014/main" id="{635CF047-F764-4878-A08E-6D941516770C}"/>
              </a:ext>
            </a:extLst>
          </p:cNvPr>
          <p:cNvSpPr>
            <a:spLocks noChangeArrowheads="1"/>
          </p:cNvSpPr>
          <p:nvPr/>
        </p:nvSpPr>
        <p:spPr bwMode="auto">
          <a:xfrm>
            <a:off x="1" y="0"/>
            <a:ext cx="6799263" cy="9929813"/>
          </a:xfrm>
          <a:prstGeom prst="roundRect">
            <a:avLst>
              <a:gd name="adj" fmla="val 23"/>
            </a:avLst>
          </a:prstGeom>
          <a:solidFill>
            <a:srgbClr val="FFFFFF"/>
          </a:solidFill>
          <a:ln>
            <a:noFill/>
          </a:ln>
          <a:effectLst/>
          <a:extLst>
            <a:ext uri="{91240B29-F687-4F45-9708-019B960494DF}">
              <a14:hiddenLine xmlns:a14="http://schemas.microsoft.com/office/drawing/2010/main" w="936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458" tIns="45729" rIns="91458" bIns="45729" anchor="ctr"/>
          <a:lstStyle>
            <a:lvl1pPr>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1pPr>
            <a:lvl2pPr marL="742950" indent="-28575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2pPr>
            <a:lvl3pPr marL="11430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3pPr>
            <a:lvl4pPr marL="16002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4pPr>
            <a:lvl5pPr marL="20574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5pPr>
            <a:lvl6pPr marL="25146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6pPr>
            <a:lvl7pPr marL="29718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7pPr>
            <a:lvl8pPr marL="34290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8pPr>
            <a:lvl9pPr marL="38862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9pPr>
          </a:lstStyle>
          <a:p>
            <a:pPr eaLnBrk="1" hangingPunct="1">
              <a:defRPr/>
            </a:pPr>
            <a:endParaRPr lang="fi-FI" altLang="fi-FI"/>
          </a:p>
        </p:txBody>
      </p:sp>
      <p:sp>
        <p:nvSpPr>
          <p:cNvPr id="2051" name="AutoShape 2">
            <a:extLst>
              <a:ext uri="{FF2B5EF4-FFF2-40B4-BE49-F238E27FC236}">
                <a16:creationId xmlns:a16="http://schemas.microsoft.com/office/drawing/2014/main" id="{70D30B28-92FC-41DB-BA2D-EEE4171ACCAB}"/>
              </a:ext>
            </a:extLst>
          </p:cNvPr>
          <p:cNvSpPr>
            <a:spLocks noChangeArrowheads="1"/>
          </p:cNvSpPr>
          <p:nvPr/>
        </p:nvSpPr>
        <p:spPr bwMode="auto">
          <a:xfrm>
            <a:off x="1" y="0"/>
            <a:ext cx="6799263" cy="9929813"/>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458" tIns="45729" rIns="91458" bIns="45729" anchor="ctr"/>
          <a:lstStyle>
            <a:lvl1pPr>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1pPr>
            <a:lvl2pPr marL="742950" indent="-28575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2pPr>
            <a:lvl3pPr marL="11430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3pPr>
            <a:lvl4pPr marL="16002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4pPr>
            <a:lvl5pPr marL="20574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5pPr>
            <a:lvl6pPr marL="25146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6pPr>
            <a:lvl7pPr marL="29718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7pPr>
            <a:lvl8pPr marL="34290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8pPr>
            <a:lvl9pPr marL="38862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9pPr>
          </a:lstStyle>
          <a:p>
            <a:pPr eaLnBrk="1" hangingPunct="1">
              <a:defRPr/>
            </a:pPr>
            <a:endParaRPr lang="fi-FI" altLang="fi-FI"/>
          </a:p>
        </p:txBody>
      </p:sp>
      <p:sp>
        <p:nvSpPr>
          <p:cNvPr id="2052" name="Rectangle 3">
            <a:extLst>
              <a:ext uri="{FF2B5EF4-FFF2-40B4-BE49-F238E27FC236}">
                <a16:creationId xmlns:a16="http://schemas.microsoft.com/office/drawing/2014/main" id="{C4560FDD-4E19-40AD-96C4-D35F9584C444}"/>
              </a:ext>
            </a:extLst>
          </p:cNvPr>
          <p:cNvSpPr>
            <a:spLocks noGrp="1" noRot="1" noChangeAspect="1" noChangeArrowheads="1"/>
          </p:cNvSpPr>
          <p:nvPr>
            <p:ph type="sldImg"/>
          </p:nvPr>
        </p:nvSpPr>
        <p:spPr bwMode="auto">
          <a:xfrm>
            <a:off x="-14890750" y="-12811125"/>
            <a:ext cx="18080038" cy="13562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 name="Rectangle 4">
            <a:extLst>
              <a:ext uri="{FF2B5EF4-FFF2-40B4-BE49-F238E27FC236}">
                <a16:creationId xmlns:a16="http://schemas.microsoft.com/office/drawing/2014/main" id="{14A44B05-BA87-46A8-9696-C01883B620D8}"/>
              </a:ext>
            </a:extLst>
          </p:cNvPr>
          <p:cNvSpPr>
            <a:spLocks noGrp="1" noChangeArrowheads="1"/>
          </p:cNvSpPr>
          <p:nvPr>
            <p:ph type="body"/>
          </p:nvPr>
        </p:nvSpPr>
        <p:spPr bwMode="auto">
          <a:xfrm>
            <a:off x="679926" y="4716661"/>
            <a:ext cx="5434689" cy="4463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fi-FI" altLang="fi-FI" noProof="0"/>
          </a:p>
        </p:txBody>
      </p:sp>
    </p:spTree>
    <p:extLst>
      <p:ext uri="{BB962C8B-B14F-4D97-AF65-F5344CB8AC3E}">
        <p14:creationId xmlns:p14="http://schemas.microsoft.com/office/powerpoint/2010/main" val="349214106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Text Box 1">
            <a:extLst>
              <a:ext uri="{FF2B5EF4-FFF2-40B4-BE49-F238E27FC236}">
                <a16:creationId xmlns:a16="http://schemas.microsoft.com/office/drawing/2014/main" id="{322B2CF8-8D19-436B-A392-7147A6510385}"/>
              </a:ext>
            </a:extLst>
          </p:cNvPr>
          <p:cNvSpPr txBox="1">
            <a:spLocks noChangeArrowheads="1"/>
          </p:cNvSpPr>
          <p:nvPr/>
        </p:nvSpPr>
        <p:spPr bwMode="auto">
          <a:xfrm>
            <a:off x="2124771" y="755080"/>
            <a:ext cx="2549723" cy="372368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458" tIns="45729" rIns="91458" bIns="45729"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fi-FI" altLang="fi-FI" sz="1800">
              <a:solidFill>
                <a:schemeClr val="bg1"/>
              </a:solidFill>
              <a:latin typeface="Arial" panose="020B0604020202020204" pitchFamily="34" charset="0"/>
            </a:endParaRPr>
          </a:p>
        </p:txBody>
      </p:sp>
      <p:sp>
        <p:nvSpPr>
          <p:cNvPr id="4099" name="Rectangle 2">
            <a:extLst>
              <a:ext uri="{FF2B5EF4-FFF2-40B4-BE49-F238E27FC236}">
                <a16:creationId xmlns:a16="http://schemas.microsoft.com/office/drawing/2014/main" id="{7B93CEA4-363E-4608-BB0E-854E9F5F48AC}"/>
              </a:ext>
            </a:extLst>
          </p:cNvPr>
          <p:cNvSpPr>
            <a:spLocks noGrp="1" noChangeArrowheads="1"/>
          </p:cNvSpPr>
          <p:nvPr>
            <p:ph type="body"/>
          </p:nvPr>
        </p:nvSpPr>
        <p:spPr>
          <a:xfrm>
            <a:off x="679927" y="4716662"/>
            <a:ext cx="5436263" cy="4464968"/>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i-FI" altLang="fi-FI" dirty="0"/>
          </a:p>
        </p:txBody>
      </p:sp>
    </p:spTree>
    <p:extLst>
      <p:ext uri="{BB962C8B-B14F-4D97-AF65-F5344CB8AC3E}">
        <p14:creationId xmlns:p14="http://schemas.microsoft.com/office/powerpoint/2010/main" val="14467241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Extra handouts</a:t>
            </a:r>
            <a:r>
              <a:rPr lang="en-US" baseline="0" dirty="0" smtClean="0"/>
              <a:t> available with the pilot research information for anyone interested. </a:t>
            </a:r>
            <a:endParaRPr lang="en-GB" dirty="0"/>
          </a:p>
        </p:txBody>
      </p:sp>
    </p:spTree>
    <p:extLst>
      <p:ext uri="{BB962C8B-B14F-4D97-AF65-F5344CB8AC3E}">
        <p14:creationId xmlns:p14="http://schemas.microsoft.com/office/powerpoint/2010/main" val="797828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training will provide you with information</a:t>
            </a:r>
            <a:r>
              <a:rPr lang="en-GB" baseline="0" dirty="0" smtClean="0"/>
              <a:t> about bullying and how to tackle it.</a:t>
            </a:r>
            <a:endParaRPr lang="en-GB" dirty="0"/>
          </a:p>
        </p:txBody>
      </p:sp>
    </p:spTree>
    <p:extLst>
      <p:ext uri="{BB962C8B-B14F-4D97-AF65-F5344CB8AC3E}">
        <p14:creationId xmlns:p14="http://schemas.microsoft.com/office/powerpoint/2010/main" val="1773020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49353">
              <a:defRPr/>
            </a:pPr>
            <a:r>
              <a:rPr lang="fi-FI" altLang="fi-FI" b="1" dirty="0" smtClean="0">
                <a:solidFill>
                  <a:srgbClr val="9ABF34"/>
                </a:solidFill>
                <a:latin typeface="Calibri" panose="020F0502020204030204" pitchFamily="34" charset="0"/>
                <a:cs typeface="Calibri" panose="020F0502020204030204" pitchFamily="34" charset="0"/>
              </a:rPr>
              <a:t>Why do we need to define bullying? See page 6 in the Teacher’s manual.</a:t>
            </a:r>
          </a:p>
          <a:p>
            <a:endParaRPr lang="en-GB" dirty="0"/>
          </a:p>
        </p:txBody>
      </p:sp>
    </p:spTree>
    <p:extLst>
      <p:ext uri="{BB962C8B-B14F-4D97-AF65-F5344CB8AC3E}">
        <p14:creationId xmlns:p14="http://schemas.microsoft.com/office/powerpoint/2010/main" val="27135050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Enhances</a:t>
            </a:r>
            <a:r>
              <a:rPr lang="en-US" baseline="0" dirty="0" smtClean="0"/>
              <a:t> existing curriculum. </a:t>
            </a:r>
            <a:endParaRPr lang="en-GB" dirty="0"/>
          </a:p>
        </p:txBody>
      </p:sp>
    </p:spTree>
    <p:extLst>
      <p:ext uri="{BB962C8B-B14F-4D97-AF65-F5344CB8AC3E}">
        <p14:creationId xmlns:p14="http://schemas.microsoft.com/office/powerpoint/2010/main" val="12406650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49353">
              <a:defRPr/>
            </a:pPr>
            <a:r>
              <a:rPr lang="fi-FI" altLang="fi-FI" b="1" dirty="0" smtClean="0">
                <a:solidFill>
                  <a:srgbClr val="9ABF34"/>
                </a:solidFill>
              </a:rPr>
              <a:t>(see Part III at the end of the Teacher’s manual)</a:t>
            </a:r>
          </a:p>
          <a:p>
            <a:endParaRPr lang="en-GB" dirty="0"/>
          </a:p>
        </p:txBody>
      </p:sp>
    </p:spTree>
    <p:extLst>
      <p:ext uri="{BB962C8B-B14F-4D97-AF65-F5344CB8AC3E}">
        <p14:creationId xmlns:p14="http://schemas.microsoft.com/office/powerpoint/2010/main" val="36977978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Always inform parents!</a:t>
            </a:r>
            <a:endParaRPr lang="en-GB" dirty="0"/>
          </a:p>
        </p:txBody>
      </p:sp>
    </p:spTree>
    <p:extLst>
      <p:ext uri="{BB962C8B-B14F-4D97-AF65-F5344CB8AC3E}">
        <p14:creationId xmlns:p14="http://schemas.microsoft.com/office/powerpoint/2010/main" val="22100151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84" indent="-171484">
              <a:buFont typeface="Arial" panose="020B0604020202020204" pitchFamily="34" charset="0"/>
              <a:buChar char="•"/>
            </a:pPr>
            <a:r>
              <a:rPr lang="en-US" dirty="0" smtClean="0"/>
              <a:t>Dignity - </a:t>
            </a:r>
            <a:r>
              <a:rPr lang="en-US" dirty="0"/>
              <a:t>We believe very human person is made in the image and likeness of God. This is a gift that we all share as fellow human beings; we are all infinitely loved by our Creator.</a:t>
            </a:r>
          </a:p>
          <a:p>
            <a:r>
              <a:rPr lang="en-US" dirty="0"/>
              <a:t>God is present in every human person, regardless of religion, culture, nationality, orientation or economic standing. Each one of us is unique and beautiful. We are called to treat every person and every creature with loving respect. </a:t>
            </a:r>
          </a:p>
          <a:p>
            <a:pPr marL="171484" indent="-171484">
              <a:buFont typeface="Arial" panose="020B0604020202020204" pitchFamily="34" charset="0"/>
              <a:buChar char="•"/>
            </a:pPr>
            <a:r>
              <a:rPr lang="en-US" dirty="0"/>
              <a:t>Solidarity arises when we remember that we belong to each other. We reflect on this in a special way at Mass. The Catechism of the Catholic Church states, “The Eucharist commits us to the poor. To receive in truth the Body and Blood of Christ given up for us, we must </a:t>
            </a:r>
            <a:r>
              <a:rPr lang="en-US" dirty="0" err="1"/>
              <a:t>recognise</a:t>
            </a:r>
            <a:r>
              <a:rPr lang="en-US" dirty="0"/>
              <a:t> Christ in the poorest.”</a:t>
            </a:r>
          </a:p>
          <a:p>
            <a:r>
              <a:rPr lang="en-US" dirty="0"/>
              <a:t>Solidarity spurs us to stand side by side with our sisters and brothers, especially those living in poverty. – SCHOOL OF SANCTUARY LINK</a:t>
            </a:r>
          </a:p>
          <a:p>
            <a:pPr marL="171484" indent="-171484">
              <a:buFont typeface="Arial" panose="020B0604020202020204" pitchFamily="34" charset="0"/>
              <a:buChar char="•"/>
            </a:pPr>
            <a:r>
              <a:rPr lang="en-US" dirty="0"/>
              <a:t>The common good means that the fruits of the earth belong to everyone. No one should be excluded from the gifts of creation. Pope Paul VI spoke about this 50 years ago in his encyclical </a:t>
            </a:r>
            <a:r>
              <a:rPr lang="en-US" i="1" dirty="0" err="1"/>
              <a:t>Populorum</a:t>
            </a:r>
            <a:r>
              <a:rPr lang="en-US" i="1" dirty="0"/>
              <a:t> </a:t>
            </a:r>
            <a:r>
              <a:rPr lang="en-US" i="1" dirty="0" err="1"/>
              <a:t>Progressio</a:t>
            </a:r>
            <a:r>
              <a:rPr lang="en-US" dirty="0"/>
              <a:t>.</a:t>
            </a:r>
          </a:p>
          <a:p>
            <a:pPr marL="171484" indent="-171484">
              <a:buFont typeface="Arial" panose="020B0604020202020204" pitchFamily="34" charset="0"/>
              <a:buChar char="•"/>
            </a:pPr>
            <a:r>
              <a:rPr lang="en-US" dirty="0"/>
              <a:t>The option for the poor reminds us of God’s preferential love for the poorest and most vulnerable people. God’s love is universal; he does not side with oppressors, but loves the humble.</a:t>
            </a:r>
          </a:p>
          <a:p>
            <a:pPr marL="171484" indent="-171484">
              <a:buFont typeface="Arial" panose="020B0604020202020204" pitchFamily="34" charset="0"/>
              <a:buChar char="•"/>
            </a:pPr>
            <a:r>
              <a:rPr lang="en-US" dirty="0"/>
              <a:t>Peace is a cornerstone of our faith. Christ, the Prince of Peace, sacrificed himself with love on the cross.  </a:t>
            </a:r>
          </a:p>
          <a:p>
            <a:pPr marL="171484" indent="-171484">
              <a:buFont typeface="Arial" panose="020B0604020202020204" pitchFamily="34" charset="0"/>
              <a:buChar char="•"/>
            </a:pPr>
            <a:r>
              <a:rPr lang="en-US" dirty="0"/>
              <a:t>Creation and environment- In the first pages of the Bible we read how God created the sun and the stars, the water and earth, and every creature. We believe Christ is the redeemer of all creation.</a:t>
            </a:r>
          </a:p>
          <a:p>
            <a:r>
              <a:rPr lang="en-US" dirty="0"/>
              <a:t>The dignity of work has been a key principle of Catholic social teaching from the very beginning.</a:t>
            </a:r>
          </a:p>
          <a:p>
            <a:r>
              <a:rPr lang="en-US" dirty="0"/>
              <a:t>In 1891, Pope Leo XIII issued </a:t>
            </a:r>
            <a:r>
              <a:rPr lang="en-US" i="1" dirty="0" err="1"/>
              <a:t>Rerum</a:t>
            </a:r>
            <a:r>
              <a:rPr lang="en-US" i="1" dirty="0"/>
              <a:t> </a:t>
            </a:r>
            <a:r>
              <a:rPr lang="en-US" i="1" dirty="0" err="1"/>
              <a:t>Novarum</a:t>
            </a:r>
            <a:r>
              <a:rPr lang="en-US" dirty="0"/>
              <a:t> (On Capital and </a:t>
            </a:r>
            <a:r>
              <a:rPr lang="en-US" dirty="0" err="1"/>
              <a:t>Labour</a:t>
            </a:r>
            <a:r>
              <a:rPr lang="en-US" dirty="0"/>
              <a:t>). He shone a light on the injustice and exploitation of workers by the rich during the Industrial Revolution. He advocated for workers to join forces and fight against inhuman conditions.</a:t>
            </a:r>
          </a:p>
          <a:p>
            <a:endParaRPr lang="en-US" dirty="0"/>
          </a:p>
          <a:p>
            <a:endParaRPr lang="en-US" dirty="0"/>
          </a:p>
          <a:p>
            <a:endParaRPr lang="en-GB" dirty="0"/>
          </a:p>
        </p:txBody>
      </p:sp>
    </p:spTree>
    <p:extLst>
      <p:ext uri="{BB962C8B-B14F-4D97-AF65-F5344CB8AC3E}">
        <p14:creationId xmlns:p14="http://schemas.microsoft.com/office/powerpoint/2010/main" val="16891830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a:xfrm>
            <a:off x="-14890750" y="-12811125"/>
            <a:ext cx="18081625" cy="13562013"/>
          </a:xfrm>
        </p:spPr>
      </p:sp>
      <p:sp>
        <p:nvSpPr>
          <p:cNvPr id="3" name="Huomautusten paikkamerkki 2"/>
          <p:cNvSpPr>
            <a:spLocks noGrp="1"/>
          </p:cNvSpPr>
          <p:nvPr>
            <p:ph type="body" idx="1"/>
          </p:nvPr>
        </p:nvSpPr>
        <p:spPr/>
        <p:txBody>
          <a:bodyPr/>
          <a:lstStyle/>
          <a:p>
            <a:endParaRPr lang="fi-FI" dirty="0"/>
          </a:p>
        </p:txBody>
      </p:sp>
    </p:spTree>
    <p:extLst>
      <p:ext uri="{BB962C8B-B14F-4D97-AF65-F5344CB8AC3E}">
        <p14:creationId xmlns:p14="http://schemas.microsoft.com/office/powerpoint/2010/main" val="2599749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KiVa Lesson 1 - 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1122363"/>
            <a:ext cx="6858000" cy="2387600"/>
          </a:xfrm>
        </p:spPr>
        <p:txBody>
          <a:bodyPr anchor="t"/>
          <a:lstStyle>
            <a:lvl1pPr algn="ctr">
              <a:defRPr sz="5400"/>
            </a:lvl1pPr>
          </a:lstStyle>
          <a:p>
            <a:r>
              <a:rPr lang="en-US" dirty="0"/>
              <a:t>Click to edit Master title style</a:t>
            </a:r>
            <a:endParaRPr lang="fi-FI"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fi-FI" dirty="0"/>
          </a:p>
        </p:txBody>
      </p:sp>
    </p:spTree>
    <p:extLst>
      <p:ext uri="{BB962C8B-B14F-4D97-AF65-F5344CB8AC3E}">
        <p14:creationId xmlns:p14="http://schemas.microsoft.com/office/powerpoint/2010/main" val="3708519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KiVa Lesson 1 - 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fi-FI"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Tree>
    <p:extLst>
      <p:ext uri="{BB962C8B-B14F-4D97-AF65-F5344CB8AC3E}">
        <p14:creationId xmlns:p14="http://schemas.microsoft.com/office/powerpoint/2010/main" val="2751501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KiVa Lesson 1 - 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i-FI"/>
          </a:p>
        </p:txBody>
      </p:sp>
      <p:sp>
        <p:nvSpPr>
          <p:cNvPr id="3" name="Content Placeholder 2"/>
          <p:cNvSpPr>
            <a:spLocks noGrp="1"/>
          </p:cNvSpPr>
          <p:nvPr>
            <p:ph sz="half" idx="1"/>
          </p:nvPr>
        </p:nvSpPr>
        <p:spPr>
          <a:xfrm>
            <a:off x="611560" y="1828800"/>
            <a:ext cx="3888000" cy="3940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
        <p:nvSpPr>
          <p:cNvPr id="4" name="Content Placeholder 3"/>
          <p:cNvSpPr>
            <a:spLocks noGrp="1"/>
          </p:cNvSpPr>
          <p:nvPr>
            <p:ph sz="half" idx="2"/>
          </p:nvPr>
        </p:nvSpPr>
        <p:spPr>
          <a:xfrm>
            <a:off x="4644009" y="1828800"/>
            <a:ext cx="3888431" cy="3940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Tree>
    <p:extLst>
      <p:ext uri="{BB962C8B-B14F-4D97-AF65-F5344CB8AC3E}">
        <p14:creationId xmlns:p14="http://schemas.microsoft.com/office/powerpoint/2010/main" val="3517354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558006"/>
            <a:ext cx="7886700" cy="1132682"/>
          </a:xfrm>
        </p:spPr>
        <p:txBody>
          <a:bodyPr/>
          <a:lstStyle/>
          <a:p>
            <a:r>
              <a:rPr lang="en-US" dirty="0"/>
              <a:t>Click to edit Master title style</a:t>
            </a:r>
            <a:endParaRPr lang="fi-FI" dirty="0"/>
          </a:p>
        </p:txBody>
      </p:sp>
      <p:sp>
        <p:nvSpPr>
          <p:cNvPr id="3" name="Text Placeholder 2"/>
          <p:cNvSpPr>
            <a:spLocks noGrp="1"/>
          </p:cNvSpPr>
          <p:nvPr>
            <p:ph type="body" idx="1"/>
          </p:nvPr>
        </p:nvSpPr>
        <p:spPr>
          <a:xfrm>
            <a:off x="630238" y="1791494"/>
            <a:ext cx="3868737" cy="823912"/>
          </a:xfrm>
        </p:spPr>
        <p:txBody>
          <a:bodyPr anchor="b"/>
          <a:lstStyle>
            <a:lvl1pPr marL="0" indent="0">
              <a:buNone/>
              <a:defRPr sz="2400" b="1">
                <a:solidFill>
                  <a:srgbClr val="006DB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30238" y="2716212"/>
            <a:ext cx="3868737" cy="35837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5" name="Text Placeholder 4"/>
          <p:cNvSpPr>
            <a:spLocks noGrp="1"/>
          </p:cNvSpPr>
          <p:nvPr>
            <p:ph type="body" sz="quarter" idx="3"/>
          </p:nvPr>
        </p:nvSpPr>
        <p:spPr>
          <a:xfrm>
            <a:off x="4629150" y="1791494"/>
            <a:ext cx="3887788" cy="823912"/>
          </a:xfrm>
        </p:spPr>
        <p:txBody>
          <a:bodyPr anchor="b"/>
          <a:lstStyle>
            <a:lvl1pPr marL="0" indent="0">
              <a:buNone/>
              <a:defRPr sz="2400" b="1">
                <a:solidFill>
                  <a:srgbClr val="006DB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716212"/>
            <a:ext cx="3887788" cy="358378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Tree>
    <p:extLst>
      <p:ext uri="{BB962C8B-B14F-4D97-AF65-F5344CB8AC3E}">
        <p14:creationId xmlns:p14="http://schemas.microsoft.com/office/powerpoint/2010/main" val="1211449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AndObj" preserve="1">
  <p:cSld name="KiVa Lesson 1 - 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566738"/>
            <a:ext cx="7615238" cy="1066800"/>
          </a:xfrm>
        </p:spPr>
        <p:txBody>
          <a:bodyPr/>
          <a:lstStyle/>
          <a:p>
            <a:r>
              <a:rPr lang="en-US"/>
              <a:t>Click to edit Master title style</a:t>
            </a:r>
            <a:endParaRPr lang="fi-FI"/>
          </a:p>
        </p:txBody>
      </p:sp>
      <p:sp>
        <p:nvSpPr>
          <p:cNvPr id="3" name="Text Placeholder 2"/>
          <p:cNvSpPr>
            <a:spLocks noGrp="1"/>
          </p:cNvSpPr>
          <p:nvPr>
            <p:ph type="body" sz="half" idx="1"/>
          </p:nvPr>
        </p:nvSpPr>
        <p:spPr>
          <a:xfrm>
            <a:off x="838200" y="1828800"/>
            <a:ext cx="3730625" cy="39401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4" name="Content Placeholder 3"/>
          <p:cNvSpPr>
            <a:spLocks noGrp="1"/>
          </p:cNvSpPr>
          <p:nvPr>
            <p:ph sz="half" idx="2"/>
          </p:nvPr>
        </p:nvSpPr>
        <p:spPr>
          <a:xfrm>
            <a:off x="4721225" y="1828800"/>
            <a:ext cx="3732213" cy="39401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Tree>
    <p:extLst>
      <p:ext uri="{BB962C8B-B14F-4D97-AF65-F5344CB8AC3E}">
        <p14:creationId xmlns:p14="http://schemas.microsoft.com/office/powerpoint/2010/main" val="913147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KiVa Lesson 1 - 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566738"/>
            <a:ext cx="7615238" cy="1066800"/>
          </a:xfrm>
        </p:spPr>
        <p:txBody>
          <a:bodyPr/>
          <a:lstStyle/>
          <a:p>
            <a:r>
              <a:rPr lang="en-US" dirty="0"/>
              <a:t>Click to edit Master title style</a:t>
            </a:r>
            <a:endParaRPr lang="fi-FI" dirty="0"/>
          </a:p>
        </p:txBody>
      </p:sp>
    </p:spTree>
    <p:extLst>
      <p:ext uri="{BB962C8B-B14F-4D97-AF65-F5344CB8AC3E}">
        <p14:creationId xmlns:p14="http://schemas.microsoft.com/office/powerpoint/2010/main" val="4010616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KiVa Logo animation">
    <p:spTree>
      <p:nvGrpSpPr>
        <p:cNvPr id="1" name=""/>
        <p:cNvGrpSpPr/>
        <p:nvPr/>
      </p:nvGrpSpPr>
      <p:grpSpPr>
        <a:xfrm>
          <a:off x="0" y="0"/>
          <a:ext cx="0" cy="0"/>
          <a:chOff x="0" y="0"/>
          <a:chExt cx="0" cy="0"/>
        </a:xfrm>
      </p:grpSpPr>
      <p:pic>
        <p:nvPicPr>
          <p:cNvPr id="10" name="Kuva 9">
            <a:extLst>
              <a:ext uri="{FF2B5EF4-FFF2-40B4-BE49-F238E27FC236}">
                <a16:creationId xmlns:a16="http://schemas.microsoft.com/office/drawing/2014/main" id="{DE5E1512-D4F3-48D9-81BE-CE39543BF9D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512" y="-171400"/>
            <a:ext cx="9188758" cy="7029400"/>
          </a:xfrm>
          <a:prstGeom prst="rect">
            <a:avLst/>
          </a:prstGeom>
        </p:spPr>
      </p:pic>
      <p:pic>
        <p:nvPicPr>
          <p:cNvPr id="3" name="Kuva 2">
            <a:extLst>
              <a:ext uri="{FF2B5EF4-FFF2-40B4-BE49-F238E27FC236}">
                <a16:creationId xmlns:a16="http://schemas.microsoft.com/office/drawing/2014/main" id="{0A6FF746-B8BF-4E75-B604-ED3EABDD975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126763" y="1965083"/>
            <a:ext cx="2890474" cy="2927834"/>
          </a:xfrm>
          <a:prstGeom prst="rect">
            <a:avLst/>
          </a:prstGeom>
        </p:spPr>
      </p:pic>
    </p:spTree>
    <p:extLst>
      <p:ext uri="{BB962C8B-B14F-4D97-AF65-F5344CB8AC3E}">
        <p14:creationId xmlns:p14="http://schemas.microsoft.com/office/powerpoint/2010/main" val="3373949586"/>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AF8DD645-B9B4-46EE-B031-35C24A448A04}" type="datetimeFigureOut">
              <a:rPr lang="en-US" dirty="0"/>
              <a:t>12/1/2023</a:t>
            </a:fld>
            <a:endParaRPr lang="en-US" dirty="0"/>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549628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16993E9-CEF0-47B7-AEA6-AFACC79966BA}" type="datetimeFigureOut">
              <a:rPr lang="en-US" dirty="0"/>
              <a:t>12/1/2023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764511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434F47-3A99-4701-A7D9-FE6C4D9DA92E}" type="datetimeFigureOut">
              <a:rPr lang="en-US" dirty="0"/>
              <a:t>12/1/2023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81392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smtClean="0"/>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9E62588-EC5C-453B-A942-AA1C7EFEEF33}" type="datetimeFigureOut">
              <a:rPr lang="en-US" dirty="0"/>
              <a:t>12/1/2023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7043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2D5D575-BDA5-4AAF-81DC-5D38C213A391}" type="datetimeFigureOut">
              <a:rPr lang="en-US" dirty="0"/>
              <a:t>12/1/2023</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08425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F9C5B0-21BA-48EA-B067-5E37072B4F18}" type="datetimeFigureOut">
              <a:rPr lang="en-US" dirty="0"/>
              <a:t>12/1/2023</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147978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9CB959AD-49F4-478E-A013-BE606CDD1B41}" type="datetimeFigureOut">
              <a:rPr lang="en-US" dirty="0"/>
              <a:t>12/1/2023</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28244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755E8D2-BCEE-4D3D-AE6D-93BD204BAD0C}" type="datetimeFigureOut">
              <a:rPr lang="en-US" dirty="0"/>
              <a:t>12/1/2023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653272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BBF110E-D48F-4A61-BE6D-11D38A61FE05}" type="datetimeFigureOut">
              <a:rPr lang="en-US" dirty="0"/>
              <a:t>12/1/2023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360294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059E700-EF95-463F-B75A-2CDEC15C5A37}" type="datetimeFigureOut">
              <a:rPr lang="en-US" dirty="0"/>
              <a:t>12/1/2023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528491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smtClean="0"/>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857C6CC6-9B37-4318-8876-62F2332BE330}" type="datetimeFigureOut">
              <a:rPr lang="en-US" dirty="0"/>
              <a:t>12/1/2023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444412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smtClean="0"/>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171C7781-F104-4BD5-BC26-3DB2DD695986}" type="datetimeFigureOut">
              <a:rPr lang="en-US" dirty="0"/>
              <a:t>12/1/2023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391673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BBB9AD0-4BAD-48BB-B06C-62CAB66B1652}" type="datetimeFigureOut">
              <a:rPr lang="en-US" dirty="0"/>
              <a:t>12/1/2023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775748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6347D66-9247-4313-B245-9F882A4407CD}" type="datetimeFigureOut">
              <a:rPr lang="en-US" dirty="0"/>
              <a:t>12/1/2023</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6676094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75022A5-2C49-4E61-8AF1-56B5ABF57608}" type="datetimeFigureOut">
              <a:rPr lang="en-US" dirty="0"/>
              <a:t>12/1/2023</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821733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621301" y="6387910"/>
            <a:ext cx="990599" cy="228659"/>
          </a:xfrm>
        </p:spPr>
        <p:txBody>
          <a:bodyPr/>
          <a:lstStyle/>
          <a:p>
            <a:fld id="{1F1580A0-ED6C-4884-9FFE-87471827F59A}" type="datetimeFigureOut">
              <a:rPr lang="en-US" dirty="0"/>
              <a:t>12/1/2023</a:t>
            </a:fld>
            <a:endParaRPr lang="en-US" dirty="0"/>
          </a:p>
        </p:txBody>
      </p:sp>
      <p:sp>
        <p:nvSpPr>
          <p:cNvPr id="5" name="Footer Placeholder 4"/>
          <p:cNvSpPr>
            <a:spLocks noGrp="1"/>
          </p:cNvSpPr>
          <p:nvPr>
            <p:ph type="ftr" sz="quarter" idx="11"/>
          </p:nvPr>
        </p:nvSpPr>
        <p:spPr>
          <a:xfrm>
            <a:off x="516133" y="6387910"/>
            <a:ext cx="3859795" cy="228660"/>
          </a:xfrm>
        </p:spPr>
        <p:txBody>
          <a:bodyPr/>
          <a:lstStyle/>
          <a:p>
            <a:r>
              <a:rPr lang="en-US" dirty="0"/>
              <a:t>
              </a:t>
            </a:r>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713130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9474D98-3273-47CE-B312-A00AAFA2779F}" type="datetimeFigureOut">
              <a:rPr lang="en-US" dirty="0"/>
              <a:t>12/1/2023</a:t>
            </a:fld>
            <a:endParaRPr lang="en-US" dirty="0"/>
          </a:p>
        </p:txBody>
      </p:sp>
      <p:sp>
        <p:nvSpPr>
          <p:cNvPr id="5" name="Footer Placeholder 4"/>
          <p:cNvSpPr>
            <a:spLocks noGrp="1"/>
          </p:cNvSpPr>
          <p:nvPr>
            <p:ph type="ftr" sz="quarter" idx="11"/>
          </p:nvPr>
        </p:nvSpPr>
        <p:spPr>
          <a:xfrm>
            <a:off x="538546" y="6365498"/>
            <a:ext cx="3859795" cy="228660"/>
          </a:xfrm>
        </p:spPr>
        <p:txBody>
          <a:bodyPr/>
          <a:lstStyle/>
          <a:p>
            <a:r>
              <a:rPr lang="en-US" dirty="0"/>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289961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KiVa Logo animation">
    <p:spTree>
      <p:nvGrpSpPr>
        <p:cNvPr id="1" name=""/>
        <p:cNvGrpSpPr/>
        <p:nvPr/>
      </p:nvGrpSpPr>
      <p:grpSpPr>
        <a:xfrm>
          <a:off x="0" y="0"/>
          <a:ext cx="0" cy="0"/>
          <a:chOff x="0" y="0"/>
          <a:chExt cx="0" cy="0"/>
        </a:xfrm>
      </p:grpSpPr>
      <p:pic>
        <p:nvPicPr>
          <p:cNvPr id="10" name="Kuva 9">
            <a:extLst>
              <a:ext uri="{FF2B5EF4-FFF2-40B4-BE49-F238E27FC236}">
                <a16:creationId xmlns:a16="http://schemas.microsoft.com/office/drawing/2014/main" id="{DE5E1512-D4F3-48D9-81BE-CE39543BF9D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512" y="-171400"/>
            <a:ext cx="9188758" cy="7029400"/>
          </a:xfrm>
          <a:prstGeom prst="rect">
            <a:avLst/>
          </a:prstGeom>
        </p:spPr>
      </p:pic>
      <p:pic>
        <p:nvPicPr>
          <p:cNvPr id="3" name="Kuva 2">
            <a:extLst>
              <a:ext uri="{FF2B5EF4-FFF2-40B4-BE49-F238E27FC236}">
                <a16:creationId xmlns:a16="http://schemas.microsoft.com/office/drawing/2014/main" id="{0A6FF746-B8BF-4E75-B604-ED3EABDD975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126763" y="1965083"/>
            <a:ext cx="2890474" cy="2927834"/>
          </a:xfrm>
          <a:prstGeom prst="rect">
            <a:avLst/>
          </a:prstGeom>
        </p:spPr>
      </p:pic>
    </p:spTree>
    <p:extLst>
      <p:ext uri="{BB962C8B-B14F-4D97-AF65-F5344CB8AC3E}">
        <p14:creationId xmlns:p14="http://schemas.microsoft.com/office/powerpoint/2010/main" val="3953115616"/>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18" Type="http://schemas.openxmlformats.org/officeDocument/2006/relationships/slideLayout" Target="../slideLayouts/slideLayout25.xml"/><Relationship Id="rId3" Type="http://schemas.openxmlformats.org/officeDocument/2006/relationships/slideLayout" Target="../slideLayouts/slideLayout10.xml"/><Relationship Id="rId21" Type="http://schemas.openxmlformats.org/officeDocument/2006/relationships/image" Target="../media/image1.png"/><Relationship Id="rId7" Type="http://schemas.openxmlformats.org/officeDocument/2006/relationships/slideLayout" Target="../slideLayouts/slideLayout14.xml"/><Relationship Id="rId12" Type="http://schemas.openxmlformats.org/officeDocument/2006/relationships/slideLayout" Target="../slideLayouts/slideLayout19.xml"/><Relationship Id="rId17" Type="http://schemas.openxmlformats.org/officeDocument/2006/relationships/slideLayout" Target="../slideLayouts/slideLayout24.xml"/><Relationship Id="rId2" Type="http://schemas.openxmlformats.org/officeDocument/2006/relationships/slideLayout" Target="../slideLayouts/slideLayout9.xml"/><Relationship Id="rId16" Type="http://schemas.openxmlformats.org/officeDocument/2006/relationships/slideLayout" Target="../slideLayouts/slideLayout23.xml"/><Relationship Id="rId20" Type="http://schemas.openxmlformats.org/officeDocument/2006/relationships/image" Target="../media/image5.jpeg"/><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slideLayout" Target="../slideLayouts/slideLayout22.xml"/><Relationship Id="rId10" Type="http://schemas.openxmlformats.org/officeDocument/2006/relationships/slideLayout" Target="../slideLayouts/slideLayout17.xml"/><Relationship Id="rId19" Type="http://schemas.openxmlformats.org/officeDocument/2006/relationships/theme" Target="../theme/theme2.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slideLayout" Target="../slideLayouts/slideLayout21.xml"/><Relationship Id="rId22"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40" name="Suorakulmio 39">
            <a:extLst>
              <a:ext uri="{FF2B5EF4-FFF2-40B4-BE49-F238E27FC236}">
                <a16:creationId xmlns:a16="http://schemas.microsoft.com/office/drawing/2014/main" id="{770A345D-7E8E-44E7-AF23-62C8FE556D2C}"/>
              </a:ext>
            </a:extLst>
          </p:cNvPr>
          <p:cNvSpPr/>
          <p:nvPr userDrawn="1"/>
        </p:nvSpPr>
        <p:spPr bwMode="auto">
          <a:xfrm>
            <a:off x="0" y="6453336"/>
            <a:ext cx="9144000" cy="432048"/>
          </a:xfrm>
          <a:prstGeom prst="rect">
            <a:avLst/>
          </a:prstGeom>
          <a:solidFill>
            <a:srgbClr val="006DB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pPr>
            <a:endParaRPr kumimoji="0" lang="fi-FI" sz="1800" b="0" i="0" u="none" strike="noStrike" cap="none" normalizeH="0" baseline="0">
              <a:ln>
                <a:noFill/>
              </a:ln>
              <a:solidFill>
                <a:schemeClr val="bg1"/>
              </a:solidFill>
              <a:effectLst/>
              <a:latin typeface="Arial" panose="020B0604020202020204" pitchFamily="34" charset="0"/>
              <a:ea typeface="MS Gothic" panose="020B0609070205080204" pitchFamily="49" charset="-128"/>
            </a:endParaRPr>
          </a:p>
        </p:txBody>
      </p:sp>
      <p:sp>
        <p:nvSpPr>
          <p:cNvPr id="1029" name="Rectangle 4">
            <a:extLst>
              <a:ext uri="{FF2B5EF4-FFF2-40B4-BE49-F238E27FC236}">
                <a16:creationId xmlns:a16="http://schemas.microsoft.com/office/drawing/2014/main" id="{E96DBCFC-0993-4945-8D9B-52E61E2B42F4}"/>
              </a:ext>
            </a:extLst>
          </p:cNvPr>
          <p:cNvSpPr>
            <a:spLocks noGrp="1" noChangeArrowheads="1"/>
          </p:cNvSpPr>
          <p:nvPr>
            <p:ph type="title"/>
          </p:nvPr>
        </p:nvSpPr>
        <p:spPr bwMode="auto">
          <a:xfrm>
            <a:off x="611560" y="586518"/>
            <a:ext cx="7920880" cy="1066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fi-FI" dirty="0" err="1"/>
              <a:t>Muokkaa</a:t>
            </a:r>
            <a:r>
              <a:rPr lang="en-GB" altLang="fi-FI" dirty="0"/>
              <a:t> </a:t>
            </a:r>
            <a:r>
              <a:rPr lang="en-GB" altLang="fi-FI" dirty="0" err="1"/>
              <a:t>otsikon</a:t>
            </a:r>
            <a:r>
              <a:rPr lang="en-GB" altLang="fi-FI" dirty="0"/>
              <a:t> </a:t>
            </a:r>
            <a:r>
              <a:rPr lang="en-GB" altLang="fi-FI" dirty="0" err="1"/>
              <a:t>tekstimuotoa</a:t>
            </a:r>
            <a:r>
              <a:rPr lang="en-GB" altLang="fi-FI" dirty="0"/>
              <a:t> </a:t>
            </a:r>
            <a:r>
              <a:rPr lang="en-GB" altLang="fi-FI" dirty="0" err="1"/>
              <a:t>napsauttamalla</a:t>
            </a:r>
            <a:endParaRPr lang="en-GB" altLang="fi-FI" dirty="0"/>
          </a:p>
        </p:txBody>
      </p:sp>
      <p:sp>
        <p:nvSpPr>
          <p:cNvPr id="1030" name="Rectangle 5">
            <a:extLst>
              <a:ext uri="{FF2B5EF4-FFF2-40B4-BE49-F238E27FC236}">
                <a16:creationId xmlns:a16="http://schemas.microsoft.com/office/drawing/2014/main" id="{2B077B62-0D4C-4D86-A0B0-3395010EDBC5}"/>
              </a:ext>
            </a:extLst>
          </p:cNvPr>
          <p:cNvSpPr>
            <a:spLocks noGrp="1" noChangeArrowheads="1"/>
          </p:cNvSpPr>
          <p:nvPr>
            <p:ph type="body" idx="1"/>
          </p:nvPr>
        </p:nvSpPr>
        <p:spPr bwMode="auto">
          <a:xfrm>
            <a:off x="611560" y="1848580"/>
            <a:ext cx="7920880" cy="3940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fi-FI" dirty="0" err="1"/>
              <a:t>Muokkaa</a:t>
            </a:r>
            <a:r>
              <a:rPr lang="en-GB" altLang="fi-FI" dirty="0"/>
              <a:t> </a:t>
            </a:r>
            <a:r>
              <a:rPr lang="en-GB" altLang="fi-FI" dirty="0" err="1"/>
              <a:t>jäsennyksen</a:t>
            </a:r>
            <a:r>
              <a:rPr lang="en-GB" altLang="fi-FI" dirty="0"/>
              <a:t> </a:t>
            </a:r>
            <a:r>
              <a:rPr lang="en-GB" altLang="fi-FI" dirty="0" err="1"/>
              <a:t>tekstimuotoa</a:t>
            </a:r>
            <a:r>
              <a:rPr lang="en-GB" altLang="fi-FI" dirty="0"/>
              <a:t> </a:t>
            </a:r>
            <a:r>
              <a:rPr lang="en-GB" altLang="fi-FI" dirty="0" err="1"/>
              <a:t>napsauttamalla</a:t>
            </a:r>
            <a:endParaRPr lang="en-GB" altLang="fi-FI" dirty="0"/>
          </a:p>
          <a:p>
            <a:pPr lvl="1"/>
            <a:r>
              <a:rPr lang="en-GB" altLang="fi-FI" dirty="0" err="1"/>
              <a:t>Toinen</a:t>
            </a:r>
            <a:r>
              <a:rPr lang="en-GB" altLang="fi-FI" dirty="0"/>
              <a:t> </a:t>
            </a:r>
            <a:r>
              <a:rPr lang="en-GB" altLang="fi-FI" dirty="0" err="1"/>
              <a:t>jäsennystaso</a:t>
            </a:r>
            <a:endParaRPr lang="en-GB" altLang="fi-FI" dirty="0"/>
          </a:p>
          <a:p>
            <a:pPr lvl="2"/>
            <a:r>
              <a:rPr lang="en-GB" altLang="fi-FI" dirty="0" err="1"/>
              <a:t>Kolmas</a:t>
            </a:r>
            <a:r>
              <a:rPr lang="en-GB" altLang="fi-FI" dirty="0"/>
              <a:t> </a:t>
            </a:r>
            <a:r>
              <a:rPr lang="en-GB" altLang="fi-FI" dirty="0" err="1"/>
              <a:t>jäsennystaso</a:t>
            </a:r>
            <a:endParaRPr lang="en-GB" altLang="fi-FI" dirty="0"/>
          </a:p>
          <a:p>
            <a:pPr lvl="3"/>
            <a:r>
              <a:rPr lang="en-GB" altLang="fi-FI" dirty="0" err="1"/>
              <a:t>Neljäs</a:t>
            </a:r>
            <a:r>
              <a:rPr lang="en-GB" altLang="fi-FI" dirty="0"/>
              <a:t> </a:t>
            </a:r>
            <a:r>
              <a:rPr lang="en-GB" altLang="fi-FI" dirty="0" err="1"/>
              <a:t>jäsennystaso</a:t>
            </a:r>
            <a:endParaRPr lang="en-GB" altLang="fi-FI" dirty="0"/>
          </a:p>
          <a:p>
            <a:pPr lvl="4"/>
            <a:r>
              <a:rPr lang="en-GB" altLang="fi-FI" dirty="0" err="1"/>
              <a:t>Viides</a:t>
            </a:r>
            <a:r>
              <a:rPr lang="en-GB" altLang="fi-FI" dirty="0"/>
              <a:t> </a:t>
            </a:r>
            <a:r>
              <a:rPr lang="en-GB" altLang="fi-FI" dirty="0" err="1"/>
              <a:t>jäsennystaso</a:t>
            </a:r>
            <a:endParaRPr lang="en-GB" altLang="fi-FI" dirty="0"/>
          </a:p>
          <a:p>
            <a:pPr lvl="4"/>
            <a:r>
              <a:rPr lang="en-GB" altLang="fi-FI" dirty="0" err="1"/>
              <a:t>Kuudes</a:t>
            </a:r>
            <a:r>
              <a:rPr lang="en-GB" altLang="fi-FI" dirty="0"/>
              <a:t> </a:t>
            </a:r>
            <a:r>
              <a:rPr lang="en-GB" altLang="fi-FI" dirty="0" err="1"/>
              <a:t>jäsennystaso</a:t>
            </a:r>
            <a:endParaRPr lang="en-GB" altLang="fi-FI" dirty="0"/>
          </a:p>
          <a:p>
            <a:pPr lvl="4"/>
            <a:r>
              <a:rPr lang="en-GB" altLang="fi-FI" dirty="0" err="1"/>
              <a:t>Seitsemäs</a:t>
            </a:r>
            <a:r>
              <a:rPr lang="en-GB" altLang="fi-FI" dirty="0"/>
              <a:t> </a:t>
            </a:r>
            <a:r>
              <a:rPr lang="en-GB" altLang="fi-FI" dirty="0" err="1"/>
              <a:t>jäsennystaso</a:t>
            </a:r>
            <a:endParaRPr lang="en-GB" altLang="fi-FI" dirty="0"/>
          </a:p>
          <a:p>
            <a:pPr lvl="4"/>
            <a:r>
              <a:rPr lang="en-GB" altLang="fi-FI" dirty="0" err="1"/>
              <a:t>Kahdeksas</a:t>
            </a:r>
            <a:r>
              <a:rPr lang="en-GB" altLang="fi-FI" dirty="0"/>
              <a:t> </a:t>
            </a:r>
            <a:r>
              <a:rPr lang="en-GB" altLang="fi-FI" dirty="0" err="1"/>
              <a:t>jäsennystaso</a:t>
            </a:r>
            <a:endParaRPr lang="en-GB" altLang="fi-FI" dirty="0"/>
          </a:p>
          <a:p>
            <a:pPr lvl="4"/>
            <a:r>
              <a:rPr lang="en-GB" altLang="fi-FI" dirty="0"/>
              <a:t>Yhdeksäs </a:t>
            </a:r>
            <a:r>
              <a:rPr lang="en-GB" altLang="fi-FI" dirty="0" err="1"/>
              <a:t>jäsennystaso</a:t>
            </a:r>
            <a:endParaRPr lang="en-GB" altLang="fi-FI" dirty="0"/>
          </a:p>
        </p:txBody>
      </p:sp>
      <p:pic>
        <p:nvPicPr>
          <p:cNvPr id="37" name="Kuva 36">
            <a:extLst>
              <a:ext uri="{FF2B5EF4-FFF2-40B4-BE49-F238E27FC236}">
                <a16:creationId xmlns:a16="http://schemas.microsoft.com/office/drawing/2014/main" id="{FE961C31-40CE-4A07-A026-981DFDEDE511}"/>
              </a:ext>
            </a:extLst>
          </p:cNvPr>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6434631" y="6045301"/>
            <a:ext cx="2961905" cy="812699"/>
          </a:xfrm>
          <a:prstGeom prst="rect">
            <a:avLst/>
          </a:prstGeom>
        </p:spPr>
      </p:pic>
      <p:pic>
        <p:nvPicPr>
          <p:cNvPr id="39" name="Kuva 38">
            <a:extLst>
              <a:ext uri="{FF2B5EF4-FFF2-40B4-BE49-F238E27FC236}">
                <a16:creationId xmlns:a16="http://schemas.microsoft.com/office/drawing/2014/main" id="{BA61306C-2170-4DB5-840F-5284E6D1A2CC}"/>
              </a:ext>
            </a:extLst>
          </p:cNvPr>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8155999" y="6341905"/>
            <a:ext cx="394367" cy="399463"/>
          </a:xfrm>
          <a:prstGeom prst="rect">
            <a:avLst/>
          </a:prstGeom>
        </p:spPr>
      </p:pic>
    </p:spTree>
    <p:extLst>
      <p:ext uri="{BB962C8B-B14F-4D97-AF65-F5344CB8AC3E}">
        <p14:creationId xmlns:p14="http://schemas.microsoft.com/office/powerpoint/2010/main" val="328072819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756" r:id="rId7"/>
  </p:sldLayoutIdLst>
  <p:txStyles>
    <p:title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p:titleStyle>
    <p:body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20">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0FE61780-2E25-4081-A2D9-4C0805256F67}" type="datetimeFigureOut">
              <a:rPr lang="en-US" dirty="0"/>
              <a:t>12/1/2023</a:t>
            </a:fld>
            <a:endParaRPr lang="en-US" dirty="0"/>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r>
              <a:rPr lang="en-US" dirty="0"/>
              <a:t>
              </a:t>
            </a:r>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D57F1E4F-1CFF-5643-939E-217C01CDF565}" type="slidenum">
              <a:rPr lang="en-US" dirty="0"/>
              <a:pPr/>
              <a:t>‹#›</a:t>
            </a:fld>
            <a:endParaRPr lang="en-US" dirty="0"/>
          </a:p>
        </p:txBody>
      </p:sp>
      <p:sp>
        <p:nvSpPr>
          <p:cNvPr id="27" name="Suorakulmio 39">
            <a:extLst>
              <a:ext uri="{FF2B5EF4-FFF2-40B4-BE49-F238E27FC236}">
                <a16:creationId xmlns:a16="http://schemas.microsoft.com/office/drawing/2014/main" id="{770A345D-7E8E-44E7-AF23-62C8FE556D2C}"/>
              </a:ext>
            </a:extLst>
          </p:cNvPr>
          <p:cNvSpPr/>
          <p:nvPr userDrawn="1"/>
        </p:nvSpPr>
        <p:spPr bwMode="auto">
          <a:xfrm>
            <a:off x="0" y="6453336"/>
            <a:ext cx="9144000" cy="432048"/>
          </a:xfrm>
          <a:prstGeom prst="rect">
            <a:avLst/>
          </a:prstGeom>
          <a:solidFill>
            <a:srgbClr val="006DB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pPr>
            <a:endParaRPr kumimoji="0" lang="fi-FI" sz="1800" b="0" i="0" u="none" strike="noStrike" cap="none" normalizeH="0" baseline="0">
              <a:ln>
                <a:noFill/>
              </a:ln>
              <a:solidFill>
                <a:schemeClr val="bg1"/>
              </a:solidFill>
              <a:effectLst/>
              <a:latin typeface="Arial" panose="020B0604020202020204" pitchFamily="34" charset="0"/>
              <a:ea typeface="MS Gothic" panose="020B0609070205080204" pitchFamily="49" charset="-128"/>
            </a:endParaRPr>
          </a:p>
        </p:txBody>
      </p:sp>
      <p:pic>
        <p:nvPicPr>
          <p:cNvPr id="28" name="Kuva 36">
            <a:extLst>
              <a:ext uri="{FF2B5EF4-FFF2-40B4-BE49-F238E27FC236}">
                <a16:creationId xmlns:a16="http://schemas.microsoft.com/office/drawing/2014/main" id="{FE961C31-40CE-4A07-A026-981DFDEDE511}"/>
              </a:ext>
            </a:extLst>
          </p:cNvPr>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6434631" y="6045301"/>
            <a:ext cx="2961905" cy="812699"/>
          </a:xfrm>
          <a:prstGeom prst="rect">
            <a:avLst/>
          </a:prstGeom>
        </p:spPr>
      </p:pic>
      <p:pic>
        <p:nvPicPr>
          <p:cNvPr id="29" name="Kuva 38">
            <a:extLst>
              <a:ext uri="{FF2B5EF4-FFF2-40B4-BE49-F238E27FC236}">
                <a16:creationId xmlns:a16="http://schemas.microsoft.com/office/drawing/2014/main" id="{BA61306C-2170-4DB5-840F-5284E6D1A2CC}"/>
              </a:ext>
            </a:extLst>
          </p:cNvPr>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8155999" y="6341905"/>
            <a:ext cx="394367" cy="399463"/>
          </a:xfrm>
          <a:prstGeom prst="rect">
            <a:avLst/>
          </a:prstGeom>
        </p:spPr>
      </p:pic>
    </p:spTree>
    <p:extLst>
      <p:ext uri="{BB962C8B-B14F-4D97-AF65-F5344CB8AC3E}">
        <p14:creationId xmlns:p14="http://schemas.microsoft.com/office/powerpoint/2010/main" val="1285645664"/>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 id="2147483774" r:id="rId17"/>
    <p:sldLayoutId id="2147483775" r:id="rId18"/>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9.xml"/><Relationship Id="rId5" Type="http://schemas.openxmlformats.org/officeDocument/2006/relationships/image" Target="../media/image8.pn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hyperlink" Target="https://www.ofcom.org.uk/research-and-data/media-literacy-research/childrens/children-and-parents-media-use-and-attitudes-report-2022" TargetMode="Externa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9.xml"/><Relationship Id="rId5" Type="http://schemas.openxmlformats.org/officeDocument/2006/relationships/image" Target="../media/image18.pn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9.xml"/><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9.xml"/><Relationship Id="rId5" Type="http://schemas.openxmlformats.org/officeDocument/2006/relationships/image" Target="../media/image29.pn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9.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image" Target="../media/image47.tiff"/><Relationship Id="rId2" Type="http://schemas.openxmlformats.org/officeDocument/2006/relationships/image" Target="../media/image46.tiff"/><Relationship Id="rId1" Type="http://schemas.openxmlformats.org/officeDocument/2006/relationships/slideLayout" Target="../slideLayouts/slideLayout9.xml"/><Relationship Id="rId4" Type="http://schemas.openxmlformats.org/officeDocument/2006/relationships/image" Target="../media/image48.tiff"/></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2" Type="http://schemas.openxmlformats.org/officeDocument/2006/relationships/hyperlink" Target="http://data.kivaprogram.net/parents/" TargetMode="External"/><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2348880"/>
            <a:ext cx="3344284"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611560" y="836712"/>
            <a:ext cx="6480720" cy="800251"/>
          </a:xfrm>
        </p:spPr>
        <p:txBody>
          <a:bodyPr/>
          <a:lstStyle/>
          <a:p>
            <a:r>
              <a:rPr lang="en-GB" dirty="0" err="1" smtClean="0"/>
              <a:t>KiVa</a:t>
            </a:r>
            <a:r>
              <a:rPr lang="en-GB" dirty="0" smtClean="0"/>
              <a:t> – Anti-Bullying and Behaviour Programme</a:t>
            </a:r>
            <a:endParaRPr lang="en-GB" dirty="0"/>
          </a:p>
        </p:txBody>
      </p:sp>
      <p:pic>
        <p:nvPicPr>
          <p:cNvPr id="7" name="Picture 6"/>
          <p:cNvPicPr/>
          <p:nvPr/>
        </p:nvPicPr>
        <p:blipFill rotWithShape="1">
          <a:blip r:embed="rId4" cstate="print">
            <a:extLst>
              <a:ext uri="{28A0092B-C50C-407E-A947-70E740481C1C}">
                <a14:useLocalDpi xmlns:a14="http://schemas.microsoft.com/office/drawing/2010/main" val="0"/>
              </a:ext>
            </a:extLst>
          </a:blip>
          <a:srcRect l="12272" t="12613" r="10975" b="11668"/>
          <a:stretch/>
        </p:blipFill>
        <p:spPr bwMode="auto">
          <a:xfrm>
            <a:off x="1043608" y="2636912"/>
            <a:ext cx="3600400" cy="2952328"/>
          </a:xfrm>
          <a:prstGeom prst="rect">
            <a:avLst/>
          </a:prstGeom>
          <a:ln>
            <a:noFill/>
          </a:ln>
          <a:extLst>
            <a:ext uri="{53640926-AAD7-44D8-BBD7-CCE9431645EC}">
              <a14:shadowObscured xmlns:a14="http://schemas.microsoft.com/office/drawing/2010/main"/>
            </a:ext>
          </a:extLst>
        </p:spPr>
      </p:pic>
      <p:pic>
        <p:nvPicPr>
          <p:cNvPr id="9" name="Picture 8"/>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980458" y="692696"/>
            <a:ext cx="1111822" cy="122518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isällön paikkamerkki 2">
            <a:extLst>
              <a:ext uri="{FF2B5EF4-FFF2-40B4-BE49-F238E27FC236}">
                <a16:creationId xmlns:a16="http://schemas.microsoft.com/office/drawing/2014/main" id="{058D041F-9C6D-5E4C-8929-68D342E0D6BB}"/>
              </a:ext>
            </a:extLst>
          </p:cNvPr>
          <p:cNvSpPr>
            <a:spLocks noGrp="1"/>
          </p:cNvSpPr>
          <p:nvPr>
            <p:ph idx="1"/>
          </p:nvPr>
        </p:nvSpPr>
        <p:spPr>
          <a:xfrm>
            <a:off x="179512" y="2204864"/>
            <a:ext cx="8712968" cy="3744416"/>
          </a:xfrm>
        </p:spPr>
        <p:txBody>
          <a:bodyPr>
            <a:noAutofit/>
          </a:bodyPr>
          <a:lstStyle/>
          <a:p>
            <a:r>
              <a:rPr lang="fi-FI" sz="2000" dirty="0">
                <a:solidFill>
                  <a:schemeClr val="tx1"/>
                </a:solidFill>
                <a:latin typeface="Calibri" panose="020F0502020204030204" pitchFamily="34" charset="0"/>
                <a:cs typeface="Calibri" panose="020F0502020204030204" pitchFamily="34" charset="0"/>
              </a:rPr>
              <a:t>KiVa antibullying </a:t>
            </a:r>
            <a:r>
              <a:rPr lang="fi-FI" sz="2000" dirty="0" smtClean="0">
                <a:solidFill>
                  <a:schemeClr val="tx1"/>
                </a:solidFill>
                <a:latin typeface="Calibri" panose="020F0502020204030204" pitchFamily="34" charset="0"/>
                <a:cs typeface="Calibri" panose="020F0502020204030204" pitchFamily="34" charset="0"/>
              </a:rPr>
              <a:t>programme</a:t>
            </a:r>
            <a:r>
              <a:rPr lang="fi-FI" sz="2000" dirty="0">
                <a:solidFill>
                  <a:schemeClr val="tx1"/>
                </a:solidFill>
                <a:latin typeface="Calibri" panose="020F0502020204030204" pitchFamily="34" charset="0"/>
                <a:cs typeface="Calibri" panose="020F0502020204030204" pitchFamily="34" charset="0"/>
              </a:rPr>
              <a:t> </a:t>
            </a:r>
            <a:r>
              <a:rPr lang="fi-FI" sz="2000" dirty="0" smtClean="0">
                <a:solidFill>
                  <a:schemeClr val="tx1"/>
                </a:solidFill>
                <a:latin typeface="Calibri" panose="020F0502020204030204" pitchFamily="34" charset="0"/>
                <a:cs typeface="Calibri" panose="020F0502020204030204" pitchFamily="34" charset="0"/>
              </a:rPr>
              <a:t>and bullying and how St Alban’s will weave the Gospel Virtues and Catholic Social Teaching into it. </a:t>
            </a:r>
            <a:endParaRPr lang="fi-FI" sz="2000" dirty="0">
              <a:solidFill>
                <a:schemeClr val="tx1"/>
              </a:solidFill>
              <a:latin typeface="Calibri" panose="020F0502020204030204" pitchFamily="34" charset="0"/>
              <a:cs typeface="Calibri" panose="020F0502020204030204" pitchFamily="34" charset="0"/>
            </a:endParaRPr>
          </a:p>
          <a:p>
            <a:pPr marL="0" indent="0">
              <a:buNone/>
            </a:pPr>
            <a:endParaRPr lang="fi-FI" altLang="fi-FI" sz="2000" dirty="0">
              <a:solidFill>
                <a:schemeClr val="tx1"/>
              </a:solidFill>
              <a:latin typeface="Calibri" panose="020F0502020204030204" pitchFamily="34" charset="0"/>
              <a:cs typeface="Calibri" panose="020F0502020204030204" pitchFamily="34" charset="0"/>
            </a:endParaRPr>
          </a:p>
          <a:p>
            <a:r>
              <a:rPr lang="fi-FI" sz="2000" dirty="0">
                <a:solidFill>
                  <a:schemeClr val="tx1"/>
                </a:solidFill>
                <a:latin typeface="Calibri" panose="020F0502020204030204" pitchFamily="34" charset="0"/>
                <a:cs typeface="Calibri" panose="020F0502020204030204" pitchFamily="34" charset="0"/>
              </a:rPr>
              <a:t>Universal </a:t>
            </a:r>
            <a:r>
              <a:rPr lang="fi-FI" sz="2000" dirty="0" smtClean="0">
                <a:solidFill>
                  <a:schemeClr val="tx1"/>
                </a:solidFill>
                <a:latin typeface="Calibri" panose="020F0502020204030204" pitchFamily="34" charset="0"/>
                <a:cs typeface="Calibri" panose="020F0502020204030204" pitchFamily="34" charset="0"/>
              </a:rPr>
              <a:t>actions</a:t>
            </a:r>
          </a:p>
          <a:p>
            <a:endParaRPr lang="fi-FI" sz="2000" dirty="0">
              <a:solidFill>
                <a:schemeClr val="tx1"/>
              </a:solidFill>
              <a:latin typeface="Calibri" panose="020F0502020204030204" pitchFamily="34" charset="0"/>
              <a:cs typeface="Calibri" panose="020F0502020204030204" pitchFamily="34" charset="0"/>
            </a:endParaRPr>
          </a:p>
          <a:p>
            <a:r>
              <a:rPr lang="fi-FI" sz="2000" dirty="0">
                <a:solidFill>
                  <a:schemeClr val="tx1"/>
                </a:solidFill>
                <a:latin typeface="Calibri" panose="020F0502020204030204" pitchFamily="34" charset="0"/>
                <a:cs typeface="Calibri" panose="020F0502020204030204" pitchFamily="34" charset="0"/>
              </a:rPr>
              <a:t>Indicated </a:t>
            </a:r>
            <a:r>
              <a:rPr lang="fi-FI" sz="2000" dirty="0" smtClean="0">
                <a:solidFill>
                  <a:schemeClr val="tx1"/>
                </a:solidFill>
                <a:latin typeface="Calibri" panose="020F0502020204030204" pitchFamily="34" charset="0"/>
                <a:cs typeface="Calibri" panose="020F0502020204030204" pitchFamily="34" charset="0"/>
              </a:rPr>
              <a:t>actions</a:t>
            </a:r>
            <a:endParaRPr lang="fi-FI" sz="2000" dirty="0">
              <a:solidFill>
                <a:schemeClr val="tx1"/>
              </a:solidFill>
              <a:latin typeface="Calibri" panose="020F0502020204030204" pitchFamily="34" charset="0"/>
              <a:cs typeface="Calibri" panose="020F0502020204030204" pitchFamily="34" charset="0"/>
            </a:endParaRPr>
          </a:p>
          <a:p>
            <a:pPr marL="0" indent="0">
              <a:buNone/>
            </a:pPr>
            <a:endParaRPr lang="fi-FI" sz="2000" dirty="0">
              <a:solidFill>
                <a:schemeClr val="tx1"/>
              </a:solidFill>
              <a:latin typeface="Calibri" panose="020F0502020204030204" pitchFamily="34" charset="0"/>
              <a:cs typeface="Calibri" panose="020F0502020204030204" pitchFamily="34" charset="0"/>
            </a:endParaRPr>
          </a:p>
          <a:p>
            <a:r>
              <a:rPr lang="fi-FI" altLang="fi-FI" sz="2000" dirty="0" smtClean="0">
                <a:solidFill>
                  <a:schemeClr val="tx1"/>
                </a:solidFill>
                <a:latin typeface="Calibri" panose="020F0502020204030204" pitchFamily="34" charset="0"/>
                <a:cs typeface="Calibri" panose="020F0502020204030204" pitchFamily="34" charset="0"/>
              </a:rPr>
              <a:t>Implementation of </a:t>
            </a:r>
            <a:r>
              <a:rPr lang="fi-FI" altLang="fi-FI" sz="2000" dirty="0">
                <a:solidFill>
                  <a:schemeClr val="tx1"/>
                </a:solidFill>
                <a:latin typeface="Calibri" panose="020F0502020204030204" pitchFamily="34" charset="0"/>
                <a:cs typeface="Calibri" panose="020F0502020204030204" pitchFamily="34" charset="0"/>
              </a:rPr>
              <a:t>the KiVa antibullying </a:t>
            </a:r>
            <a:r>
              <a:rPr lang="fi-FI" altLang="fi-FI" sz="2000" dirty="0" smtClean="0">
                <a:solidFill>
                  <a:schemeClr val="tx1"/>
                </a:solidFill>
                <a:latin typeface="Calibri" panose="020F0502020204030204" pitchFamily="34" charset="0"/>
                <a:cs typeface="Calibri" panose="020F0502020204030204" pitchFamily="34" charset="0"/>
              </a:rPr>
              <a:t>programme</a:t>
            </a:r>
          </a:p>
          <a:p>
            <a:pPr marL="0" indent="0">
              <a:buNone/>
            </a:pPr>
            <a:endParaRPr lang="fi-FI" altLang="fi-FI" sz="2000" dirty="0" smtClean="0">
              <a:solidFill>
                <a:schemeClr val="tx1"/>
              </a:solidFill>
              <a:latin typeface="Calibri" panose="020F0502020204030204" pitchFamily="34" charset="0"/>
              <a:cs typeface="Calibri" panose="020F0502020204030204" pitchFamily="34" charset="0"/>
            </a:endParaRPr>
          </a:p>
          <a:p>
            <a:r>
              <a:rPr lang="fi-FI" sz="2000" dirty="0" smtClean="0">
                <a:solidFill>
                  <a:schemeClr val="tx1"/>
                </a:solidFill>
                <a:latin typeface="Calibri" panose="020F0502020204030204" pitchFamily="34" charset="0"/>
                <a:cs typeface="Calibri" panose="020F0502020204030204" pitchFamily="34" charset="0"/>
              </a:rPr>
              <a:t>Behaviour at St Alban’s – Our approach</a:t>
            </a:r>
            <a:endParaRPr lang="fi-FI" sz="2000" dirty="0">
              <a:solidFill>
                <a:schemeClr val="tx1"/>
              </a:solidFill>
              <a:latin typeface="Calibri" panose="020F0502020204030204" pitchFamily="34" charset="0"/>
              <a:cs typeface="Calibri" panose="020F0502020204030204" pitchFamily="34" charset="0"/>
            </a:endParaRPr>
          </a:p>
        </p:txBody>
      </p:sp>
      <p:pic>
        <p:nvPicPr>
          <p:cNvPr id="13316" name="Picture 4" descr="C:\Users\Ikaros\Desktop\Girl_white_shirt_jump1.jpg"/>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7308304" y="2564904"/>
            <a:ext cx="1728192" cy="23088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11560" y="683749"/>
            <a:ext cx="6192688" cy="830997"/>
          </a:xfrm>
          <a:prstGeom prst="rect">
            <a:avLst/>
          </a:prstGeom>
          <a:noFill/>
        </p:spPr>
        <p:txBody>
          <a:bodyPr wrap="square" rtlCol="0">
            <a:spAutoFit/>
          </a:bodyPr>
          <a:lstStyle/>
          <a:p>
            <a:r>
              <a:rPr lang="en-GB" sz="4800" dirty="0" smtClean="0"/>
              <a:t>Discussion points:</a:t>
            </a:r>
            <a:endParaRPr lang="en-GB" sz="4800" dirty="0"/>
          </a:p>
        </p:txBody>
      </p:sp>
    </p:spTree>
    <p:extLst>
      <p:ext uri="{BB962C8B-B14F-4D97-AF65-F5344CB8AC3E}">
        <p14:creationId xmlns:p14="http://schemas.microsoft.com/office/powerpoint/2010/main" val="531930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42722E-8E85-9C4A-897D-18E6BE17BCAC}"/>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fi-FI" dirty="0" err="1">
                <a:latin typeface="Calibri" panose="020F0502020204030204" pitchFamily="34" charset="0"/>
                <a:cs typeface="Calibri" panose="020F0502020204030204" pitchFamily="34" charset="0"/>
              </a:rPr>
              <a:t>KiVa</a:t>
            </a:r>
            <a:r>
              <a:rPr lang="en-GB" altLang="fi-FI" dirty="0">
                <a:latin typeface="Calibri" panose="020F0502020204030204" pitchFamily="34" charset="0"/>
                <a:cs typeface="Calibri" panose="020F0502020204030204" pitchFamily="34" charset="0"/>
              </a:rPr>
              <a:t> </a:t>
            </a:r>
            <a:r>
              <a:rPr lang="en-GB" altLang="fi-FI" dirty="0" smtClean="0">
                <a:latin typeface="Calibri" panose="020F0502020204030204" pitchFamily="34" charset="0"/>
                <a:cs typeface="Calibri" panose="020F0502020204030204" pitchFamily="34" charset="0"/>
              </a:rPr>
              <a:t>Anti-Bullying programme</a:t>
            </a:r>
            <a:endParaRPr lang="en-GB" altLang="fi-FI"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31598394-E843-6B48-A609-DBB4414FC84F}"/>
              </a:ext>
            </a:extLst>
          </p:cNvPr>
          <p:cNvSpPr>
            <a:spLocks noGrp="1" noChangeArrowheads="1"/>
          </p:cNvSpPr>
          <p:nvPr>
            <p:ph idx="1"/>
          </p:nvPr>
        </p:nvSpPr>
        <p:spPr>
          <a:xfrm>
            <a:off x="395536" y="2276872"/>
            <a:ext cx="7992888" cy="3742928"/>
          </a:xfrm>
        </p:spPr>
        <p:txBody>
          <a:bodyPr>
            <a:normAutofit/>
          </a:bodyPr>
          <a:lstStyle/>
          <a:p>
            <a:pPr eaLnBrk="1" hangingPunct="1"/>
            <a:r>
              <a:rPr lang="fi-FI" altLang="fi-FI" sz="2400" dirty="0">
                <a:latin typeface="Calibri" panose="020F0502020204030204" pitchFamily="34" charset="0"/>
                <a:cs typeface="Calibri" panose="020F0502020204030204" pitchFamily="34" charset="0"/>
              </a:rPr>
              <a:t>Evidence-based programme to prevent and reduce bullying </a:t>
            </a:r>
            <a:endParaRPr lang="fi-FI" altLang="fi-FI" sz="2400" dirty="0" smtClean="0">
              <a:latin typeface="Calibri" panose="020F0502020204030204" pitchFamily="34" charset="0"/>
              <a:cs typeface="Calibri" panose="020F0502020204030204" pitchFamily="34" charset="0"/>
            </a:endParaRPr>
          </a:p>
          <a:p>
            <a:pPr marL="0" indent="0" eaLnBrk="1" hangingPunct="1">
              <a:buNone/>
            </a:pPr>
            <a:endParaRPr lang="fi-FI" altLang="fi-FI" sz="2400" dirty="0">
              <a:latin typeface="Calibri" panose="020F0502020204030204" pitchFamily="34" charset="0"/>
              <a:cs typeface="Calibri" panose="020F0502020204030204" pitchFamily="34" charset="0"/>
            </a:endParaRPr>
          </a:p>
          <a:p>
            <a:pPr eaLnBrk="1" hangingPunct="1"/>
            <a:r>
              <a:rPr lang="fi-FI" altLang="fi-FI" sz="2400" dirty="0">
                <a:latin typeface="Calibri" panose="020F0502020204030204" pitchFamily="34" charset="0"/>
                <a:cs typeface="Calibri" panose="020F0502020204030204" pitchFamily="34" charset="0"/>
              </a:rPr>
              <a:t>Developed at the University of Turku, Finland (funded by the Finnish Ministry of Education and Culture</a:t>
            </a:r>
            <a:r>
              <a:rPr lang="fi-FI" altLang="fi-FI" sz="2400" dirty="0" smtClean="0">
                <a:latin typeface="Calibri" panose="020F0502020204030204" pitchFamily="34" charset="0"/>
                <a:cs typeface="Calibri" panose="020F0502020204030204" pitchFamily="34" charset="0"/>
              </a:rPr>
              <a:t>)</a:t>
            </a:r>
          </a:p>
          <a:p>
            <a:pPr marL="0" indent="0" eaLnBrk="1" hangingPunct="1">
              <a:buNone/>
            </a:pPr>
            <a:endParaRPr lang="fi-FI" altLang="fi-FI" sz="2400" dirty="0">
              <a:latin typeface="Calibri" panose="020F0502020204030204" pitchFamily="34" charset="0"/>
              <a:cs typeface="Calibri" panose="020F0502020204030204" pitchFamily="34" charset="0"/>
            </a:endParaRPr>
          </a:p>
          <a:p>
            <a:pPr eaLnBrk="1" hangingPunct="1"/>
            <a:r>
              <a:rPr lang="fi-FI" altLang="fi-FI" sz="2400" dirty="0" err="1">
                <a:latin typeface="Calibri" panose="020F0502020204030204" pitchFamily="34" charset="0"/>
                <a:cs typeface="Calibri" panose="020F0502020204030204" pitchFamily="34" charset="0"/>
              </a:rPr>
              <a:t>Broadly</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used</a:t>
            </a:r>
            <a:r>
              <a:rPr lang="fi-FI" altLang="fi-FI" sz="2400" dirty="0">
                <a:latin typeface="Calibri" panose="020F0502020204030204" pitchFamily="34" charset="0"/>
                <a:cs typeface="Calibri" panose="020F0502020204030204" pitchFamily="34" charset="0"/>
              </a:rPr>
              <a:t> in Finland and in </a:t>
            </a:r>
            <a:r>
              <a:rPr lang="fi-FI" altLang="fi-FI" sz="2400" dirty="0" err="1">
                <a:latin typeface="Calibri" panose="020F0502020204030204" pitchFamily="34" charset="0"/>
                <a:cs typeface="Calibri" panose="020F0502020204030204" pitchFamily="34" charset="0"/>
              </a:rPr>
              <a:t>other</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countries</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www.kivaprogram.net</a:t>
            </a:r>
            <a:r>
              <a:rPr lang="fi-FI" altLang="fi-FI" sz="2400" dirty="0">
                <a:latin typeface="Calibri" panose="020F0502020204030204" pitchFamily="34" charset="0"/>
                <a:cs typeface="Calibri" panose="020F0502020204030204" pitchFamily="34" charset="0"/>
              </a:rPr>
              <a:t>)</a:t>
            </a:r>
          </a:p>
        </p:txBody>
      </p:sp>
      <p:sp>
        <p:nvSpPr>
          <p:cNvPr id="4" name="Rectangle 1">
            <a:extLst>
              <a:ext uri="{FF2B5EF4-FFF2-40B4-BE49-F238E27FC236}">
                <a16:creationId xmlns:a16="http://schemas.microsoft.com/office/drawing/2014/main" id="{6C3C8998-607D-034C-8757-51033BFB211F}"/>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 and </a:t>
            </a:r>
            <a:r>
              <a:rPr lang="fi-FI" altLang="fi-FI" sz="1800" b="0" dirty="0" err="1">
                <a:solidFill>
                  <a:schemeClr val="bg1"/>
                </a:solidFill>
              </a:rPr>
              <a:t>bullying</a:t>
            </a:r>
            <a:endParaRPr lang="en-GB" altLang="fi-FI" sz="1800" b="0" dirty="0">
              <a:solidFill>
                <a:schemeClr val="bg1"/>
              </a:solidFill>
            </a:endParaRPr>
          </a:p>
        </p:txBody>
      </p:sp>
    </p:spTree>
    <p:extLst>
      <p:ext uri="{BB962C8B-B14F-4D97-AF65-F5344CB8AC3E}">
        <p14:creationId xmlns:p14="http://schemas.microsoft.com/office/powerpoint/2010/main" val="393266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D64250C6-3E08-F144-9642-2B02583D9DDD}"/>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4000" dirty="0" smtClean="0">
                <a:latin typeface="Calibri" panose="020F0502020204030204" pitchFamily="34" charset="0"/>
                <a:cs typeface="Calibri" panose="020F0502020204030204" pitchFamily="34" charset="0"/>
              </a:rPr>
              <a:t>Goals:</a:t>
            </a:r>
            <a:endParaRPr lang="en-GB" altLang="fi-FI" sz="4000" dirty="0">
              <a:latin typeface="Calibri" panose="020F0502020204030204" pitchFamily="34" charset="0"/>
              <a:cs typeface="Calibri" panose="020F0502020204030204" pitchFamily="34" charset="0"/>
            </a:endParaRPr>
          </a:p>
        </p:txBody>
      </p:sp>
      <p:sp>
        <p:nvSpPr>
          <p:cNvPr id="5" name="Rectangle 2">
            <a:extLst>
              <a:ext uri="{FF2B5EF4-FFF2-40B4-BE49-F238E27FC236}">
                <a16:creationId xmlns:a16="http://schemas.microsoft.com/office/drawing/2014/main" id="{60850F80-9AD2-414C-800B-1DDE61C55CE8}"/>
              </a:ext>
            </a:extLst>
          </p:cNvPr>
          <p:cNvSpPr>
            <a:spLocks noGrp="1" noChangeArrowheads="1"/>
          </p:cNvSpPr>
          <p:nvPr>
            <p:ph idx="1"/>
          </p:nvPr>
        </p:nvSpPr>
        <p:spPr>
          <a:xfrm>
            <a:off x="179512" y="2132857"/>
            <a:ext cx="8964488" cy="3384376"/>
          </a:xfrm>
        </p:spPr>
        <p:txBody>
          <a:bodyPr>
            <a:noAutofit/>
          </a:bodyPr>
          <a:lstStyle/>
          <a:p>
            <a:pPr eaLnBrk="1" hangingPunct="1"/>
            <a:r>
              <a:rPr lang="fi-FI" altLang="fi-FI" sz="2200" dirty="0">
                <a:latin typeface="Calibri" panose="020F0502020204030204" pitchFamily="34" charset="0"/>
                <a:cs typeface="Calibri" panose="020F0502020204030204" pitchFamily="34" charset="0"/>
              </a:rPr>
              <a:t>To prevent new bullying cases from emerging </a:t>
            </a:r>
          </a:p>
          <a:p>
            <a:pPr eaLnBrk="1" hangingPunct="1"/>
            <a:r>
              <a:rPr lang="fi-FI" altLang="fi-FI" sz="2200" dirty="0">
                <a:latin typeface="Calibri" panose="020F0502020204030204" pitchFamily="34" charset="0"/>
                <a:cs typeface="Calibri" panose="020F0502020204030204" pitchFamily="34" charset="0"/>
              </a:rPr>
              <a:t>To tackle bullying cases effectively </a:t>
            </a:r>
          </a:p>
          <a:p>
            <a:pPr eaLnBrk="1" hangingPunct="1"/>
            <a:r>
              <a:rPr lang="fi-FI" altLang="fi-FI" sz="2200" dirty="0">
                <a:latin typeface="Calibri" panose="020F0502020204030204" pitchFamily="34" charset="0"/>
                <a:cs typeface="Calibri" panose="020F0502020204030204" pitchFamily="34" charset="0"/>
              </a:rPr>
              <a:t>To minimise negative effects caused by </a:t>
            </a:r>
            <a:r>
              <a:rPr lang="fi-FI" altLang="fi-FI" sz="2200" dirty="0" smtClean="0">
                <a:latin typeface="Calibri" panose="020F0502020204030204" pitchFamily="34" charset="0"/>
                <a:cs typeface="Calibri" panose="020F0502020204030204" pitchFamily="34" charset="0"/>
              </a:rPr>
              <a:t>bullying</a:t>
            </a:r>
          </a:p>
          <a:p>
            <a:r>
              <a:rPr lang="fi-FI" altLang="fi-FI" sz="2200" b="1" dirty="0">
                <a:solidFill>
                  <a:srgbClr val="7030A0"/>
                </a:solidFill>
                <a:latin typeface="Calibri" panose="020F0502020204030204" pitchFamily="34" charset="0"/>
                <a:cs typeface="Calibri" panose="020F0502020204030204" pitchFamily="34" charset="0"/>
              </a:rPr>
              <a:t>To express their own understanding that they are valued and cared for as unique persons, made in the image and likeness of God. They are happy, confident and feel secure.  </a:t>
            </a:r>
            <a:endParaRPr lang="fi-FI" altLang="fi-FI" sz="2200" b="1" dirty="0" smtClean="0">
              <a:solidFill>
                <a:srgbClr val="7030A0"/>
              </a:solidFill>
              <a:latin typeface="Calibri" panose="020F0502020204030204" pitchFamily="34" charset="0"/>
              <a:cs typeface="Calibri" panose="020F0502020204030204" pitchFamily="34" charset="0"/>
            </a:endParaRPr>
          </a:p>
          <a:p>
            <a:pPr marL="0" indent="0">
              <a:buNone/>
            </a:pPr>
            <a:endParaRPr lang="fi-FI" altLang="fi-FI" sz="2200" dirty="0">
              <a:solidFill>
                <a:schemeClr val="tx1"/>
              </a:solidFill>
              <a:latin typeface="Calibri" panose="020F0502020204030204" pitchFamily="34" charset="0"/>
              <a:cs typeface="Calibri" panose="020F0502020204030204" pitchFamily="34" charset="0"/>
            </a:endParaRPr>
          </a:p>
          <a:p>
            <a:pPr marL="0" indent="0" eaLnBrk="1" hangingPunct="1">
              <a:buNone/>
            </a:pPr>
            <a:r>
              <a:rPr lang="fi-FI" altLang="fi-FI" sz="2200" b="1" dirty="0" smtClean="0">
                <a:solidFill>
                  <a:srgbClr val="7030A0"/>
                </a:solidFill>
                <a:latin typeface="Calibri" panose="020F0502020204030204" pitchFamily="34" charset="0"/>
                <a:cs typeface="Calibri" panose="020F0502020204030204" pitchFamily="34" charset="0"/>
              </a:rPr>
              <a:t>All of these goals will be woven into the fabric of our Catholic Values and Mission. </a:t>
            </a:r>
            <a:endParaRPr lang="fi-FI" altLang="fi-FI" sz="2200" b="1" dirty="0">
              <a:solidFill>
                <a:srgbClr val="7030A0"/>
              </a:solidFill>
              <a:latin typeface="Calibri" panose="020F0502020204030204" pitchFamily="34" charset="0"/>
              <a:cs typeface="Calibri" panose="020F0502020204030204" pitchFamily="34" charset="0"/>
            </a:endParaRPr>
          </a:p>
        </p:txBody>
      </p:sp>
      <p:sp>
        <p:nvSpPr>
          <p:cNvPr id="6" name="Rectangle 1">
            <a:extLst>
              <a:ext uri="{FF2B5EF4-FFF2-40B4-BE49-F238E27FC236}">
                <a16:creationId xmlns:a16="http://schemas.microsoft.com/office/drawing/2014/main" id="{26A397A9-3763-F54D-B01B-C88D7EB5CD6A}"/>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 and </a:t>
            </a:r>
            <a:r>
              <a:rPr lang="fi-FI" altLang="fi-FI" sz="1800" b="0" dirty="0" err="1">
                <a:solidFill>
                  <a:schemeClr val="bg1"/>
                </a:solidFill>
              </a:rPr>
              <a:t>bullying</a:t>
            </a:r>
            <a:endParaRPr lang="en-GB" altLang="fi-FI" sz="1800" b="0" dirty="0">
              <a:solidFill>
                <a:schemeClr val="bg1"/>
              </a:solidFill>
            </a:endParaRPr>
          </a:p>
        </p:txBody>
      </p:sp>
    </p:spTree>
    <p:extLst>
      <p:ext uri="{BB962C8B-B14F-4D97-AF65-F5344CB8AC3E}">
        <p14:creationId xmlns:p14="http://schemas.microsoft.com/office/powerpoint/2010/main" val="3509082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A5E4F5-CDD1-2D4F-9F32-5954ACCC0AD3}"/>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4000" dirty="0">
                <a:latin typeface="Calibri" panose="020F0502020204030204" pitchFamily="34" charset="0"/>
                <a:cs typeface="Calibri" panose="020F0502020204030204" pitchFamily="34" charset="0"/>
              </a:rPr>
              <a:t>What is B</a:t>
            </a:r>
            <a:r>
              <a:rPr lang="fi-FI" altLang="fi-FI" sz="4000" dirty="0" smtClean="0">
                <a:latin typeface="Calibri" panose="020F0502020204030204" pitchFamily="34" charset="0"/>
                <a:cs typeface="Calibri" panose="020F0502020204030204" pitchFamily="34" charset="0"/>
              </a:rPr>
              <a:t>ullying</a:t>
            </a:r>
            <a:r>
              <a:rPr lang="fi-FI" altLang="fi-FI" sz="4000" dirty="0">
                <a:latin typeface="Calibri" panose="020F0502020204030204" pitchFamily="34" charset="0"/>
                <a:cs typeface="Calibri" panose="020F0502020204030204" pitchFamily="34" charset="0"/>
              </a:rPr>
              <a:t>?</a:t>
            </a:r>
            <a:endParaRPr lang="en-GB" altLang="fi-FI" sz="4000"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5A29B920-BB38-FD41-996F-C03F1DC4456B}"/>
              </a:ext>
            </a:extLst>
          </p:cNvPr>
          <p:cNvSpPr>
            <a:spLocks noGrp="1" noChangeArrowheads="1"/>
          </p:cNvSpPr>
          <p:nvPr>
            <p:ph idx="1"/>
          </p:nvPr>
        </p:nvSpPr>
        <p:spPr>
          <a:xfrm>
            <a:off x="202748" y="2078570"/>
            <a:ext cx="4176464" cy="3511883"/>
          </a:xfrm>
        </p:spPr>
        <p:txBody>
          <a:bodyPr>
            <a:normAutofit lnSpcReduction="10000"/>
          </a:bodyPr>
          <a:lstStyle/>
          <a:p>
            <a:pPr marL="0" indent="0" eaLnBrk="1" hangingPunct="1">
              <a:buNone/>
              <a:defRPr/>
            </a:pPr>
            <a:r>
              <a:rPr lang="en-US" altLang="fi-FI" sz="2800" u="sng" dirty="0" smtClean="0">
                <a:latin typeface="Calibri" panose="020F0502020204030204" pitchFamily="34" charset="0"/>
                <a:cs typeface="Calibri" panose="020F0502020204030204" pitchFamily="34" charset="0"/>
              </a:rPr>
              <a:t>Activity 1 &amp; 2:</a:t>
            </a:r>
            <a:endParaRPr lang="en-US" altLang="fi-FI" sz="2800" u="sng" dirty="0">
              <a:latin typeface="Calibri" panose="020F0502020204030204" pitchFamily="34" charset="0"/>
              <a:cs typeface="Calibri" panose="020F0502020204030204" pitchFamily="34" charset="0"/>
            </a:endParaRPr>
          </a:p>
          <a:p>
            <a:pPr marL="0" indent="0" eaLnBrk="1" hangingPunct="1">
              <a:buNone/>
              <a:defRPr/>
            </a:pPr>
            <a:r>
              <a:rPr lang="en-US" altLang="fi-FI" sz="2800" dirty="0" smtClean="0">
                <a:latin typeface="Calibri" panose="020F0502020204030204" pitchFamily="34" charset="0"/>
                <a:cs typeface="Calibri" panose="020F0502020204030204" pitchFamily="34" charset="0"/>
              </a:rPr>
              <a:t>1. What does ‘bullying’ mean to you?</a:t>
            </a:r>
          </a:p>
          <a:p>
            <a:pPr marL="0" indent="0" eaLnBrk="1" hangingPunct="1">
              <a:buNone/>
              <a:defRPr/>
            </a:pPr>
            <a:r>
              <a:rPr lang="en-US" altLang="fi-FI" sz="2800" dirty="0" smtClean="0">
                <a:latin typeface="Calibri" panose="020F0502020204030204" pitchFamily="34" charset="0"/>
                <a:cs typeface="Calibri" panose="020F0502020204030204" pitchFamily="34" charset="0"/>
              </a:rPr>
              <a:t>2. Write a group definition for the term ‘bullying.’</a:t>
            </a:r>
          </a:p>
          <a:p>
            <a:pPr marL="0" indent="0" eaLnBrk="1" hangingPunct="1">
              <a:buNone/>
              <a:defRPr/>
            </a:pPr>
            <a:endParaRPr lang="en-US" altLang="fi-FI" sz="2800" dirty="0">
              <a:latin typeface="Calibri" panose="020F0502020204030204" pitchFamily="34" charset="0"/>
              <a:cs typeface="Calibri" panose="020F0502020204030204" pitchFamily="34" charset="0"/>
            </a:endParaRPr>
          </a:p>
          <a:p>
            <a:pPr marL="0" indent="0" eaLnBrk="1" hangingPunct="1">
              <a:buNone/>
              <a:defRPr/>
            </a:pPr>
            <a:r>
              <a:rPr lang="en-US" altLang="fi-FI" sz="2800" b="1" dirty="0" smtClean="0">
                <a:solidFill>
                  <a:srgbClr val="FF0000"/>
                </a:solidFill>
                <a:latin typeface="Calibri" panose="020F0502020204030204" pitchFamily="34" charset="0"/>
                <a:cs typeface="Calibri" panose="020F0502020204030204" pitchFamily="34" charset="0"/>
              </a:rPr>
              <a:t>PADLET ACTIVITY</a:t>
            </a:r>
            <a:endParaRPr lang="en-US" altLang="fi-FI" sz="2800" b="1" dirty="0">
              <a:solidFill>
                <a:srgbClr val="FF0000"/>
              </a:solidFill>
              <a:latin typeface="Calibri" panose="020F0502020204030204" pitchFamily="34" charset="0"/>
              <a:cs typeface="Calibri" panose="020F0502020204030204" pitchFamily="34" charset="0"/>
            </a:endParaRPr>
          </a:p>
        </p:txBody>
      </p:sp>
      <p:sp>
        <p:nvSpPr>
          <p:cNvPr id="4" name="Rectangle 1">
            <a:extLst>
              <a:ext uri="{FF2B5EF4-FFF2-40B4-BE49-F238E27FC236}">
                <a16:creationId xmlns:a16="http://schemas.microsoft.com/office/drawing/2014/main" id="{EBB49C23-8606-6A49-BC77-AC08E27F3752}"/>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pic>
        <p:nvPicPr>
          <p:cNvPr id="5" name="Kuva 4">
            <a:extLst>
              <a:ext uri="{FF2B5EF4-FFF2-40B4-BE49-F238E27FC236}">
                <a16:creationId xmlns:a16="http://schemas.microsoft.com/office/drawing/2014/main" id="{A7217B87-FA12-FD49-91A8-DF1CD9958FDD}"/>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l="38188" r="14563"/>
          <a:stretch/>
        </p:blipFill>
        <p:spPr>
          <a:xfrm>
            <a:off x="2902776" y="4365104"/>
            <a:ext cx="1643080" cy="1956075"/>
          </a:xfrm>
          <a:prstGeom prst="rect">
            <a:avLst/>
          </a:prstGeom>
          <a:ln w="50800">
            <a:solidFill>
              <a:schemeClr val="bg1"/>
            </a:solidFill>
          </a:ln>
          <a:effectLst>
            <a:outerShdw blurRad="50800" dist="38100" dir="2700000" algn="tl" rotWithShape="0">
              <a:prstClr val="black">
                <a:alpha val="40000"/>
              </a:prstClr>
            </a:outerShdw>
          </a:effectLst>
        </p:spPr>
      </p:pic>
      <p:pic>
        <p:nvPicPr>
          <p:cNvPr id="6" name="Picture 5"/>
          <p:cNvPicPr>
            <a:picLocks noChangeAspect="1"/>
          </p:cNvPicPr>
          <p:nvPr/>
        </p:nvPicPr>
        <p:blipFill>
          <a:blip r:embed="rId3"/>
          <a:stretch>
            <a:fillRect/>
          </a:stretch>
        </p:blipFill>
        <p:spPr>
          <a:xfrm>
            <a:off x="4775592" y="698192"/>
            <a:ext cx="4267746" cy="6159808"/>
          </a:xfrm>
          <a:prstGeom prst="rect">
            <a:avLst/>
          </a:prstGeom>
        </p:spPr>
      </p:pic>
    </p:spTree>
    <p:extLst>
      <p:ext uri="{BB962C8B-B14F-4D97-AF65-F5344CB8AC3E}">
        <p14:creationId xmlns:p14="http://schemas.microsoft.com/office/powerpoint/2010/main" val="1791460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A5E4F5-CDD1-2D4F-9F32-5954ACCC0AD3}"/>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4000" dirty="0" err="1">
                <a:latin typeface="Calibri" panose="020F0502020204030204" pitchFamily="34" charset="0"/>
                <a:cs typeface="Calibri" panose="020F0502020204030204" pitchFamily="34" charset="0"/>
              </a:rPr>
              <a:t>What</a:t>
            </a:r>
            <a:r>
              <a:rPr lang="fi-FI" altLang="fi-FI" sz="4000" dirty="0">
                <a:latin typeface="Calibri" panose="020F0502020204030204" pitchFamily="34" charset="0"/>
                <a:cs typeface="Calibri" panose="020F0502020204030204" pitchFamily="34" charset="0"/>
              </a:rPr>
              <a:t> is </a:t>
            </a:r>
            <a:r>
              <a:rPr lang="fi-FI" altLang="fi-FI" sz="4000" dirty="0" err="1">
                <a:latin typeface="Calibri" panose="020F0502020204030204" pitchFamily="34" charset="0"/>
                <a:cs typeface="Calibri" panose="020F0502020204030204" pitchFamily="34" charset="0"/>
              </a:rPr>
              <a:t>bullying</a:t>
            </a:r>
            <a:r>
              <a:rPr lang="fi-FI" altLang="fi-FI" sz="4000" dirty="0">
                <a:latin typeface="Calibri" panose="020F0502020204030204" pitchFamily="34" charset="0"/>
                <a:cs typeface="Calibri" panose="020F0502020204030204" pitchFamily="34" charset="0"/>
              </a:rPr>
              <a:t>?</a:t>
            </a:r>
            <a:endParaRPr lang="en-GB" altLang="fi-FI" sz="4000"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5A29B920-BB38-FD41-996F-C03F1DC4456B}"/>
              </a:ext>
            </a:extLst>
          </p:cNvPr>
          <p:cNvSpPr>
            <a:spLocks noGrp="1" noChangeArrowheads="1"/>
          </p:cNvSpPr>
          <p:nvPr>
            <p:ph idx="1"/>
          </p:nvPr>
        </p:nvSpPr>
        <p:spPr>
          <a:xfrm>
            <a:off x="107504" y="2276872"/>
            <a:ext cx="4968552" cy="4032448"/>
          </a:xfrm>
        </p:spPr>
        <p:txBody>
          <a:bodyPr>
            <a:normAutofit/>
          </a:bodyPr>
          <a:lstStyle/>
          <a:p>
            <a:pPr eaLnBrk="1" hangingPunct="1">
              <a:defRPr/>
            </a:pPr>
            <a:r>
              <a:rPr lang="en-US" altLang="fi-FI" sz="2400" dirty="0">
                <a:latin typeface="Calibri" panose="020F0502020204030204" pitchFamily="34" charset="0"/>
                <a:cs typeface="Calibri" panose="020F0502020204030204" pitchFamily="34" charset="0"/>
              </a:rPr>
              <a:t>Harmful </a:t>
            </a:r>
            <a:r>
              <a:rPr lang="en-US" altLang="fi-FI" sz="2400" dirty="0" err="1">
                <a:latin typeface="Calibri" panose="020F0502020204030204" pitchFamily="34" charset="0"/>
                <a:cs typeface="Calibri" panose="020F0502020204030204" pitchFamily="34" charset="0"/>
              </a:rPr>
              <a:t>behaviour</a:t>
            </a:r>
            <a:r>
              <a:rPr lang="en-US" altLang="fi-FI" sz="2400" dirty="0">
                <a:latin typeface="Calibri" panose="020F0502020204030204" pitchFamily="34" charset="0"/>
                <a:cs typeface="Calibri" panose="020F0502020204030204" pitchFamily="34" charset="0"/>
              </a:rPr>
              <a:t>/degrading </a:t>
            </a:r>
            <a:r>
              <a:rPr lang="en-US" altLang="fi-FI" sz="2400" dirty="0" smtClean="0">
                <a:latin typeface="Calibri" panose="020F0502020204030204" pitchFamily="34" charset="0"/>
                <a:cs typeface="Calibri" panose="020F0502020204030204" pitchFamily="34" charset="0"/>
              </a:rPr>
              <a:t>treatment </a:t>
            </a:r>
            <a:r>
              <a:rPr lang="en-US" altLang="fi-FI" sz="2400" dirty="0">
                <a:latin typeface="Calibri" panose="020F0502020204030204" pitchFamily="34" charset="0"/>
                <a:cs typeface="Calibri" panose="020F0502020204030204" pitchFamily="34" charset="0"/>
              </a:rPr>
              <a:t>which </a:t>
            </a:r>
            <a:r>
              <a:rPr lang="en-US" altLang="fi-FI" sz="2400" dirty="0" smtClean="0">
                <a:latin typeface="Calibri" panose="020F0502020204030204" pitchFamily="34" charset="0"/>
                <a:cs typeface="Calibri" panose="020F0502020204030204" pitchFamily="34" charset="0"/>
              </a:rPr>
              <a:t>is; </a:t>
            </a:r>
            <a:endParaRPr lang="en-US" altLang="fi-FI" sz="2400" dirty="0">
              <a:latin typeface="Calibri" panose="020F0502020204030204" pitchFamily="34" charset="0"/>
              <a:cs typeface="Calibri" panose="020F0502020204030204" pitchFamily="34" charset="0"/>
            </a:endParaRPr>
          </a:p>
          <a:p>
            <a:pPr lvl="1" eaLnBrk="1" hangingPunct="1">
              <a:defRPr/>
            </a:pPr>
            <a:r>
              <a:rPr lang="en-US" altLang="fi-FI" sz="2400" dirty="0">
                <a:latin typeface="Calibri" panose="020F0502020204030204" pitchFamily="34" charset="0"/>
                <a:cs typeface="Calibri" panose="020F0502020204030204" pitchFamily="34" charset="0"/>
              </a:rPr>
              <a:t>repeated</a:t>
            </a:r>
          </a:p>
          <a:p>
            <a:pPr lvl="1" eaLnBrk="1" hangingPunct="1">
              <a:defRPr/>
            </a:pPr>
            <a:r>
              <a:rPr lang="en-US" altLang="fi-FI" sz="2400" dirty="0">
                <a:latin typeface="Calibri" panose="020F0502020204030204" pitchFamily="34" charset="0"/>
                <a:cs typeface="Calibri" panose="020F0502020204030204" pitchFamily="34" charset="0"/>
              </a:rPr>
              <a:t>targeted at a relatively defenseless or a less powerful person</a:t>
            </a:r>
          </a:p>
        </p:txBody>
      </p:sp>
      <p:sp>
        <p:nvSpPr>
          <p:cNvPr id="4" name="Rectangle 1">
            <a:extLst>
              <a:ext uri="{FF2B5EF4-FFF2-40B4-BE49-F238E27FC236}">
                <a16:creationId xmlns:a16="http://schemas.microsoft.com/office/drawing/2014/main" id="{EBB49C23-8606-6A49-BC77-AC08E27F3752}"/>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pic>
        <p:nvPicPr>
          <p:cNvPr id="5" name="Kuva 4">
            <a:extLst>
              <a:ext uri="{FF2B5EF4-FFF2-40B4-BE49-F238E27FC236}">
                <a16:creationId xmlns:a16="http://schemas.microsoft.com/office/drawing/2014/main" id="{A7217B87-FA12-FD49-91A8-DF1CD9958FD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8188" r="14563"/>
          <a:stretch/>
        </p:blipFill>
        <p:spPr>
          <a:xfrm>
            <a:off x="5220072" y="1873124"/>
            <a:ext cx="2946556" cy="3507854"/>
          </a:xfrm>
          <a:prstGeom prst="rect">
            <a:avLst/>
          </a:prstGeom>
          <a:ln w="50800">
            <a:solidFill>
              <a:schemeClr val="bg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205586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BCB968-FBCC-3845-9485-28EB2827C44A}"/>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err="1"/>
              <a:t>What</a:t>
            </a:r>
            <a:r>
              <a:rPr lang="fi-FI" altLang="fi-FI" dirty="0"/>
              <a:t> is </a:t>
            </a:r>
            <a:r>
              <a:rPr lang="fi-FI" altLang="fi-FI" b="1" dirty="0" err="1"/>
              <a:t>not</a:t>
            </a:r>
            <a:r>
              <a:rPr lang="fi-FI" altLang="fi-FI" b="1" dirty="0"/>
              <a:t> </a:t>
            </a:r>
            <a:r>
              <a:rPr lang="fi-FI" altLang="fi-FI" dirty="0" err="1"/>
              <a:t>bullying</a:t>
            </a:r>
            <a:r>
              <a:rPr lang="fi-FI" altLang="fi-FI" dirty="0"/>
              <a:t>?</a:t>
            </a:r>
            <a:endParaRPr lang="en-GB" altLang="fi-FI"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3C35A9E2-B780-0444-8C0A-B336340AA52F}"/>
              </a:ext>
            </a:extLst>
          </p:cNvPr>
          <p:cNvSpPr>
            <a:spLocks noGrp="1" noChangeArrowheads="1"/>
          </p:cNvSpPr>
          <p:nvPr>
            <p:ph idx="1"/>
          </p:nvPr>
        </p:nvSpPr>
        <p:spPr>
          <a:xfrm>
            <a:off x="251520" y="2204864"/>
            <a:ext cx="8568952" cy="3583891"/>
          </a:xfrm>
        </p:spPr>
        <p:txBody>
          <a:bodyPr>
            <a:noAutofit/>
          </a:bodyPr>
          <a:lstStyle/>
          <a:p>
            <a:pPr eaLnBrk="1" hangingPunct="1">
              <a:defRPr/>
            </a:pPr>
            <a:r>
              <a:rPr lang="fi-FI" altLang="fi-FI" sz="3200" dirty="0" err="1">
                <a:latin typeface="Calibri" panose="020F0502020204030204" pitchFamily="34" charset="0"/>
                <a:cs typeface="Calibri" panose="020F0502020204030204" pitchFamily="34" charset="0"/>
              </a:rPr>
              <a:t>Bullying</a:t>
            </a:r>
            <a:r>
              <a:rPr lang="fi-FI" altLang="fi-FI" sz="3200" dirty="0">
                <a:latin typeface="Calibri" panose="020F0502020204030204" pitchFamily="34" charset="0"/>
                <a:cs typeface="Calibri" panose="020F0502020204030204" pitchFamily="34" charset="0"/>
              </a:rPr>
              <a:t> is </a:t>
            </a:r>
            <a:r>
              <a:rPr lang="fi-FI" altLang="fi-FI" sz="3200" dirty="0" err="1">
                <a:latin typeface="Calibri" panose="020F0502020204030204" pitchFamily="34" charset="0"/>
                <a:cs typeface="Calibri" panose="020F0502020204030204" pitchFamily="34" charset="0"/>
              </a:rPr>
              <a:t>not</a:t>
            </a:r>
            <a:r>
              <a:rPr lang="fi-FI" altLang="fi-FI" sz="3200" dirty="0">
                <a:latin typeface="Calibri" panose="020F0502020204030204" pitchFamily="34" charset="0"/>
                <a:cs typeface="Calibri" panose="020F0502020204030204" pitchFamily="34" charset="0"/>
              </a:rPr>
              <a:t>...</a:t>
            </a:r>
          </a:p>
          <a:p>
            <a:pPr lvl="1" eaLnBrk="1" hangingPunct="1">
              <a:defRPr/>
            </a:pPr>
            <a:r>
              <a:rPr lang="fi-FI" altLang="fi-FI" sz="3200" dirty="0">
                <a:latin typeface="Calibri" panose="020F0502020204030204" pitchFamily="34" charset="0"/>
                <a:cs typeface="Calibri" panose="020F0502020204030204" pitchFamily="34" charset="0"/>
              </a:rPr>
              <a:t>a </a:t>
            </a:r>
            <a:r>
              <a:rPr lang="fi-FI" altLang="fi-FI" sz="3200" dirty="0" err="1">
                <a:latin typeface="Calibri" panose="020F0502020204030204" pitchFamily="34" charset="0"/>
                <a:cs typeface="Calibri" panose="020F0502020204030204" pitchFamily="34" charset="0"/>
              </a:rPr>
              <a:t>conflict</a:t>
            </a:r>
            <a:r>
              <a:rPr lang="fi-FI" altLang="fi-FI" sz="3200" dirty="0">
                <a:latin typeface="Calibri" panose="020F0502020204030204" pitchFamily="34" charset="0"/>
                <a:cs typeface="Calibri" panose="020F0502020204030204" pitchFamily="34" charset="0"/>
              </a:rPr>
              <a:t>,</a:t>
            </a:r>
          </a:p>
          <a:p>
            <a:pPr lvl="1" eaLnBrk="1" hangingPunct="1">
              <a:defRPr/>
            </a:pPr>
            <a:r>
              <a:rPr lang="fi-FI" altLang="fi-FI" sz="3200" dirty="0">
                <a:latin typeface="Calibri" panose="020F0502020204030204" pitchFamily="34" charset="0"/>
                <a:cs typeface="Calibri" panose="020F0502020204030204" pitchFamily="34" charset="0"/>
              </a:rPr>
              <a:t>an </a:t>
            </a:r>
            <a:r>
              <a:rPr lang="fi-FI" altLang="fi-FI" sz="3200" dirty="0" err="1">
                <a:latin typeface="Calibri" panose="020F0502020204030204" pitchFamily="34" charset="0"/>
                <a:cs typeface="Calibri" panose="020F0502020204030204" pitchFamily="34" charset="0"/>
              </a:rPr>
              <a:t>argument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or</a:t>
            </a:r>
            <a:endParaRPr lang="fi-FI" altLang="fi-FI" sz="3200" dirty="0">
              <a:latin typeface="Calibri" panose="020F0502020204030204" pitchFamily="34" charset="0"/>
              <a:cs typeface="Calibri" panose="020F0502020204030204" pitchFamily="34" charset="0"/>
            </a:endParaRPr>
          </a:p>
          <a:p>
            <a:pPr lvl="1" eaLnBrk="1" hangingPunct="1">
              <a:defRPr/>
            </a:pPr>
            <a:r>
              <a:rPr lang="fi-FI" altLang="fi-FI" sz="3200" dirty="0">
                <a:latin typeface="Calibri" panose="020F0502020204030204" pitchFamily="34" charset="0"/>
                <a:cs typeface="Calibri" panose="020F0502020204030204" pitchFamily="34" charset="0"/>
              </a:rPr>
              <a:t>a </a:t>
            </a:r>
            <a:r>
              <a:rPr lang="fi-FI" altLang="fi-FI" sz="3200" dirty="0" smtClean="0">
                <a:latin typeface="Calibri" panose="020F0502020204030204" pitchFamily="34" charset="0"/>
                <a:cs typeface="Calibri" panose="020F0502020204030204" pitchFamily="34" charset="0"/>
              </a:rPr>
              <a:t>fight.</a:t>
            </a:r>
          </a:p>
          <a:p>
            <a:pPr marL="402336" lvl="1" indent="0" eaLnBrk="1" hangingPunct="1">
              <a:buNone/>
              <a:defRPr/>
            </a:pPr>
            <a:r>
              <a:rPr lang="fi-FI" altLang="fi-FI" sz="3200" dirty="0" smtClean="0">
                <a:latin typeface="Calibri" panose="020F0502020204030204" pitchFamily="34" charset="0"/>
                <a:cs typeface="Calibri" panose="020F0502020204030204" pitchFamily="34" charset="0"/>
              </a:rPr>
              <a:t>Instead </a:t>
            </a:r>
            <a:r>
              <a:rPr lang="fi-FI" altLang="fi-FI" sz="3200" dirty="0">
                <a:latin typeface="Calibri" panose="020F0502020204030204" pitchFamily="34" charset="0"/>
                <a:cs typeface="Calibri" panose="020F0502020204030204" pitchFamily="34" charset="0"/>
              </a:rPr>
              <a:t>it is a manifestation of a repressive relationship; an abuse of power and </a:t>
            </a:r>
            <a:r>
              <a:rPr lang="fi-FI" altLang="fi-FI" sz="3200" dirty="0" smtClean="0">
                <a:latin typeface="Calibri" panose="020F0502020204030204" pitchFamily="34" charset="0"/>
                <a:cs typeface="Calibri" panose="020F0502020204030204" pitchFamily="34" charset="0"/>
              </a:rPr>
              <a:t>strength.</a:t>
            </a:r>
            <a:endParaRPr lang="fi-FI" altLang="fi-FI" sz="3200" dirty="0">
              <a:latin typeface="Calibri" panose="020F0502020204030204" pitchFamily="34" charset="0"/>
              <a:cs typeface="Calibri" panose="020F0502020204030204" pitchFamily="34" charset="0"/>
            </a:endParaRPr>
          </a:p>
        </p:txBody>
      </p:sp>
      <p:sp>
        <p:nvSpPr>
          <p:cNvPr id="4" name="Rectangle 1">
            <a:extLst>
              <a:ext uri="{FF2B5EF4-FFF2-40B4-BE49-F238E27FC236}">
                <a16:creationId xmlns:a16="http://schemas.microsoft.com/office/drawing/2014/main" id="{C2FC8EBE-8E0C-6148-B6F7-BFD8289C54E1}"/>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spTree>
    <p:extLst>
      <p:ext uri="{BB962C8B-B14F-4D97-AF65-F5344CB8AC3E}">
        <p14:creationId xmlns:p14="http://schemas.microsoft.com/office/powerpoint/2010/main" val="1271530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C497AF3-186D-EE4A-885C-47FB6AF45208}"/>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4000" dirty="0" err="1">
                <a:latin typeface="Calibri" panose="020F0502020204030204" pitchFamily="34" charset="0"/>
                <a:cs typeface="Calibri" panose="020F0502020204030204" pitchFamily="34" charset="0"/>
              </a:rPr>
              <a:t>Forms</a:t>
            </a:r>
            <a:r>
              <a:rPr lang="fi-FI" altLang="fi-FI" sz="4000" dirty="0">
                <a:latin typeface="Calibri" panose="020F0502020204030204" pitchFamily="34" charset="0"/>
                <a:cs typeface="Calibri" panose="020F0502020204030204" pitchFamily="34" charset="0"/>
              </a:rPr>
              <a:t> of </a:t>
            </a:r>
            <a:r>
              <a:rPr lang="fi-FI" altLang="fi-FI" sz="4000" dirty="0" err="1">
                <a:latin typeface="Calibri" panose="020F0502020204030204" pitchFamily="34" charset="0"/>
                <a:cs typeface="Calibri" panose="020F0502020204030204" pitchFamily="34" charset="0"/>
              </a:rPr>
              <a:t>bullying</a:t>
            </a:r>
            <a:endParaRPr lang="en-GB" altLang="fi-FI" sz="4000"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AB33D7FA-8E53-274D-A782-7AAF4FAA34F8}"/>
              </a:ext>
            </a:extLst>
          </p:cNvPr>
          <p:cNvSpPr>
            <a:spLocks noGrp="1" noChangeArrowheads="1"/>
          </p:cNvSpPr>
          <p:nvPr>
            <p:ph idx="1"/>
          </p:nvPr>
        </p:nvSpPr>
        <p:spPr>
          <a:xfrm>
            <a:off x="323528" y="2348880"/>
            <a:ext cx="8208912" cy="3670920"/>
          </a:xfrm>
        </p:spPr>
        <p:txBody>
          <a:bodyPr>
            <a:normAutofit/>
          </a:bodyPr>
          <a:lstStyle/>
          <a:p>
            <a:pPr eaLnBrk="1" hangingPunct="1">
              <a:lnSpc>
                <a:spcPct val="90000"/>
              </a:lnSpc>
            </a:pPr>
            <a:r>
              <a:rPr lang="fi-FI" altLang="fi-FI" sz="3200" dirty="0" err="1">
                <a:latin typeface="Calibri" panose="020F0502020204030204" pitchFamily="34" charset="0"/>
                <a:cs typeface="Calibri" panose="020F0502020204030204" pitchFamily="34" charset="0"/>
              </a:rPr>
              <a:t>Most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often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bullying</a:t>
            </a:r>
            <a:r>
              <a:rPr lang="fi-FI" altLang="fi-FI" sz="3200" dirty="0">
                <a:latin typeface="Calibri" panose="020F0502020204030204" pitchFamily="34" charset="0"/>
                <a:cs typeface="Calibri" panose="020F0502020204030204" pitchFamily="34" charset="0"/>
              </a:rPr>
              <a:t> is </a:t>
            </a:r>
            <a:r>
              <a:rPr lang="fi-FI" altLang="fi-FI" sz="3200" dirty="0" err="1">
                <a:latin typeface="Calibri" panose="020F0502020204030204" pitchFamily="34" charset="0"/>
                <a:cs typeface="Calibri" panose="020F0502020204030204" pitchFamily="34" charset="0"/>
              </a:rPr>
              <a:t>verbal</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name-calling</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public</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ridicule</a:t>
            </a:r>
            <a:r>
              <a:rPr lang="fi-FI" altLang="fi-FI" sz="3200" dirty="0">
                <a:latin typeface="Calibri" panose="020F0502020204030204" pitchFamily="34" charset="0"/>
                <a:cs typeface="Calibri" panose="020F0502020204030204" pitchFamily="34" charset="0"/>
              </a:rPr>
              <a:t>). </a:t>
            </a:r>
          </a:p>
          <a:p>
            <a:pPr eaLnBrk="1" hangingPunct="1">
              <a:lnSpc>
                <a:spcPct val="90000"/>
              </a:lnSpc>
            </a:pPr>
            <a:r>
              <a:rPr lang="fi-FI" altLang="fi-FI" sz="3200" dirty="0" err="1">
                <a:latin typeface="Calibri" panose="020F0502020204030204" pitchFamily="34" charset="0"/>
                <a:cs typeface="Calibri" panose="020F0502020204030204" pitchFamily="34" charset="0"/>
              </a:rPr>
              <a:t>Indirect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bullying</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exluding</a:t>
            </a:r>
            <a:r>
              <a:rPr lang="fi-FI" altLang="fi-FI" sz="3200" dirty="0">
                <a:latin typeface="Calibri" panose="020F0502020204030204" pitchFamily="34" charset="0"/>
                <a:cs typeface="Calibri" panose="020F0502020204030204" pitchFamily="34" charset="0"/>
              </a:rPr>
              <a:t> a person </a:t>
            </a:r>
            <a:r>
              <a:rPr lang="fi-FI" altLang="fi-FI" sz="3200" dirty="0" err="1">
                <a:latin typeface="Calibri" panose="020F0502020204030204" pitchFamily="34" charset="0"/>
                <a:cs typeface="Calibri" panose="020F0502020204030204" pitchFamily="34" charset="0"/>
              </a:rPr>
              <a:t>from</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group</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spreading</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mean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stories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about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him</a:t>
            </a:r>
            <a:r>
              <a:rPr lang="fi-FI" altLang="fi-FI" sz="3200" dirty="0">
                <a:latin typeface="Calibri" panose="020F0502020204030204" pitchFamily="34" charset="0"/>
                <a:cs typeface="Calibri" panose="020F0502020204030204" pitchFamily="34" charset="0"/>
              </a:rPr>
              <a:t>/</a:t>
            </a:r>
            <a:r>
              <a:rPr lang="fi-FI" altLang="fi-FI" sz="3200" dirty="0" err="1">
                <a:latin typeface="Calibri" panose="020F0502020204030204" pitchFamily="34" charset="0"/>
                <a:cs typeface="Calibri" panose="020F0502020204030204" pitchFamily="34" charset="0"/>
              </a:rPr>
              <a:t>her</a:t>
            </a:r>
            <a:r>
              <a:rPr lang="fi-FI" altLang="fi-FI" sz="3200" dirty="0">
                <a:latin typeface="Calibri" panose="020F0502020204030204" pitchFamily="34" charset="0"/>
                <a:cs typeface="Calibri" panose="020F0502020204030204" pitchFamily="34" charset="0"/>
              </a:rPr>
              <a:t>) is </a:t>
            </a:r>
            <a:r>
              <a:rPr lang="fi-FI" altLang="fi-FI" sz="3200" dirty="0" err="1">
                <a:latin typeface="Calibri" panose="020F0502020204030204" pitchFamily="34" charset="0"/>
                <a:cs typeface="Calibri" panose="020F0502020204030204" pitchFamily="34" charset="0"/>
              </a:rPr>
              <a:t>also</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quite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common</a:t>
            </a:r>
            <a:r>
              <a:rPr lang="fi-FI" altLang="fi-FI" sz="3200" dirty="0">
                <a:latin typeface="Calibri" panose="020F0502020204030204" pitchFamily="34" charset="0"/>
                <a:cs typeface="Calibri" panose="020F0502020204030204" pitchFamily="34" charset="0"/>
              </a:rPr>
              <a:t>.</a:t>
            </a:r>
          </a:p>
          <a:p>
            <a:pPr eaLnBrk="1" hangingPunct="1">
              <a:lnSpc>
                <a:spcPct val="90000"/>
              </a:lnSpc>
            </a:pPr>
            <a:r>
              <a:rPr lang="fi-FI" altLang="fi-FI" sz="3200" dirty="0" err="1">
                <a:latin typeface="Calibri" panose="020F0502020204030204" pitchFamily="34" charset="0"/>
                <a:cs typeface="Calibri" panose="020F0502020204030204" pitchFamily="34" charset="0"/>
              </a:rPr>
              <a:t>Physical</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bullying</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pushing</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hitting</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kicking</a:t>
            </a:r>
            <a:r>
              <a:rPr lang="fi-FI" altLang="fi-FI" sz="3200" dirty="0">
                <a:latin typeface="Calibri" panose="020F0502020204030204" pitchFamily="34" charset="0"/>
                <a:cs typeface="Calibri" panose="020F0502020204030204" pitchFamily="34" charset="0"/>
              </a:rPr>
              <a:t>) is </a:t>
            </a:r>
            <a:r>
              <a:rPr lang="fi-FI" altLang="fi-FI" sz="3200" dirty="0" err="1">
                <a:latin typeface="Calibri" panose="020F0502020204030204" pitchFamily="34" charset="0"/>
                <a:cs typeface="Calibri" panose="020F0502020204030204" pitchFamily="34" charset="0"/>
              </a:rPr>
              <a:t>not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that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common</a:t>
            </a:r>
            <a:r>
              <a:rPr lang="fi-FI" altLang="fi-FI" sz="3200" dirty="0">
                <a:latin typeface="Calibri" panose="020F0502020204030204" pitchFamily="34" charset="0"/>
                <a:cs typeface="Calibri" panose="020F0502020204030204" pitchFamily="34" charset="0"/>
              </a:rPr>
              <a:t>.</a:t>
            </a:r>
          </a:p>
        </p:txBody>
      </p:sp>
      <p:sp>
        <p:nvSpPr>
          <p:cNvPr id="4" name="Rectangle 1">
            <a:extLst>
              <a:ext uri="{FF2B5EF4-FFF2-40B4-BE49-F238E27FC236}">
                <a16:creationId xmlns:a16="http://schemas.microsoft.com/office/drawing/2014/main" id="{043F26C3-FE69-8244-B332-F4EC2EAA3D89}"/>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spTree>
    <p:extLst>
      <p:ext uri="{BB962C8B-B14F-4D97-AF65-F5344CB8AC3E}">
        <p14:creationId xmlns:p14="http://schemas.microsoft.com/office/powerpoint/2010/main" val="3060274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CE29AAF-764F-564B-993C-B51F70E5AF1D}"/>
              </a:ext>
            </a:extLst>
          </p:cNvPr>
          <p:cNvSpPr>
            <a:spLocks noGrp="1" noChangeArrowheads="1"/>
          </p:cNvSpPr>
          <p:nvPr>
            <p:ph idx="1"/>
          </p:nvPr>
        </p:nvSpPr>
        <p:spPr>
          <a:xfrm>
            <a:off x="611560" y="2132856"/>
            <a:ext cx="7920880" cy="2644031"/>
          </a:xfrm>
        </p:spPr>
        <p:txBody>
          <a:bodyPr>
            <a:normAutofit/>
          </a:bodyPr>
          <a:lstStyle/>
          <a:p>
            <a:pPr eaLnBrk="1" hangingPunct="1">
              <a:lnSpc>
                <a:spcPct val="90000"/>
              </a:lnSpc>
            </a:pPr>
            <a:r>
              <a:rPr lang="fi-FI" altLang="fi-FI" sz="2800" dirty="0" err="1">
                <a:latin typeface="Calibri" panose="020F0502020204030204" pitchFamily="34" charset="0"/>
                <a:cs typeface="Calibri" panose="020F0502020204030204" pitchFamily="34" charset="0"/>
              </a:rPr>
              <a:t>Cyberbullying</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has</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increased</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although</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the</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prevalence</a:t>
            </a:r>
            <a:r>
              <a:rPr lang="fi-FI" altLang="fi-FI" sz="2800" dirty="0">
                <a:latin typeface="Calibri" panose="020F0502020204030204" pitchFamily="34" charset="0"/>
                <a:cs typeface="Calibri" panose="020F0502020204030204" pitchFamily="34" charset="0"/>
              </a:rPr>
              <a:t> of it is </a:t>
            </a:r>
            <a:r>
              <a:rPr lang="fi-FI" altLang="fi-FI" sz="2800" dirty="0" err="1">
                <a:latin typeface="Calibri" panose="020F0502020204030204" pitchFamily="34" charset="0"/>
                <a:cs typeface="Calibri" panose="020F0502020204030204" pitchFamily="34" charset="0"/>
              </a:rPr>
              <a:t>still</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relatively</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low</a:t>
            </a:r>
            <a:r>
              <a:rPr lang="fi-FI" altLang="fi-FI" sz="2800" dirty="0">
                <a:latin typeface="Calibri" panose="020F0502020204030204" pitchFamily="34" charset="0"/>
                <a:cs typeface="Calibri" panose="020F0502020204030204" pitchFamily="34" charset="0"/>
              </a:rPr>
              <a:t> (in </a:t>
            </a:r>
            <a:r>
              <a:rPr lang="fi-FI" altLang="fi-FI" sz="2800" dirty="0" err="1">
                <a:latin typeface="Calibri" panose="020F0502020204030204" pitchFamily="34" charset="0"/>
                <a:cs typeface="Calibri" panose="020F0502020204030204" pitchFamily="34" charset="0"/>
              </a:rPr>
              <a:t>comparison</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with</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other</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forms</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Targets</a:t>
            </a:r>
            <a:r>
              <a:rPr lang="fi-FI" altLang="fi-FI" sz="2800" dirty="0">
                <a:latin typeface="Calibri" panose="020F0502020204030204" pitchFamily="34" charset="0"/>
                <a:cs typeface="Calibri" panose="020F0502020204030204" pitchFamily="34" charset="0"/>
              </a:rPr>
              <a:t> of </a:t>
            </a:r>
            <a:r>
              <a:rPr lang="fi-FI" altLang="fi-FI" sz="2800" dirty="0" err="1">
                <a:latin typeface="Calibri" panose="020F0502020204030204" pitchFamily="34" charset="0"/>
                <a:cs typeface="Calibri" panose="020F0502020204030204" pitchFamily="34" charset="0"/>
              </a:rPr>
              <a:t>cyberbullying</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are</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almost</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always</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bullied</a:t>
            </a:r>
            <a:r>
              <a:rPr lang="fi-FI" altLang="fi-FI" sz="2800" dirty="0">
                <a:latin typeface="Calibri" panose="020F0502020204030204" pitchFamily="34" charset="0"/>
                <a:cs typeface="Calibri" panose="020F0502020204030204" pitchFamily="34" charset="0"/>
              </a:rPr>
              <a:t> in </a:t>
            </a:r>
            <a:r>
              <a:rPr lang="fi-FI" altLang="fi-FI" sz="2800" dirty="0" err="1">
                <a:latin typeface="Calibri" panose="020F0502020204030204" pitchFamily="34" charset="0"/>
                <a:cs typeface="Calibri" panose="020F0502020204030204" pitchFamily="34" charset="0"/>
              </a:rPr>
              <a:t>other</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ways</a:t>
            </a:r>
            <a:r>
              <a:rPr lang="fi-FI" altLang="fi-FI" sz="2800" dirty="0">
                <a:latin typeface="Calibri" panose="020F0502020204030204" pitchFamily="34" charset="0"/>
                <a:cs typeface="Calibri" panose="020F0502020204030204" pitchFamily="34" charset="0"/>
              </a:rPr>
              <a:t>.</a:t>
            </a:r>
            <a:endParaRPr lang="fi-FI" altLang="fi-FI" sz="2800" b="1" dirty="0">
              <a:latin typeface="Calibri" panose="020F0502020204030204" pitchFamily="34" charset="0"/>
              <a:cs typeface="Calibri" panose="020F0502020204030204" pitchFamily="34" charset="0"/>
            </a:endParaRPr>
          </a:p>
        </p:txBody>
      </p:sp>
      <p:sp>
        <p:nvSpPr>
          <p:cNvPr id="3" name="Rectangle 1">
            <a:extLst>
              <a:ext uri="{FF2B5EF4-FFF2-40B4-BE49-F238E27FC236}">
                <a16:creationId xmlns:a16="http://schemas.microsoft.com/office/drawing/2014/main" id="{AAB7E0BA-A5BC-3D4E-A8AE-D7B5FC8AF35B}"/>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pic>
        <p:nvPicPr>
          <p:cNvPr id="4" name="Kuva 3">
            <a:extLst>
              <a:ext uri="{FF2B5EF4-FFF2-40B4-BE49-F238E27FC236}">
                <a16:creationId xmlns:a16="http://schemas.microsoft.com/office/drawing/2014/main" id="{BAAD6001-35EC-4E47-BDCD-1A0CD0A955B1}"/>
              </a:ext>
            </a:extLst>
          </p:cNvPr>
          <p:cNvPicPr>
            <a:picLocks noChangeAspect="1"/>
          </p:cNvPicPr>
          <p:nvPr/>
        </p:nvPicPr>
        <p:blipFill rotWithShape="1">
          <a:blip r:embed="rId2">
            <a:extLst>
              <a:ext uri="{28A0092B-C50C-407E-A947-70E740481C1C}">
                <a14:useLocalDpi xmlns:a14="http://schemas.microsoft.com/office/drawing/2010/main" val="0"/>
              </a:ext>
            </a:extLst>
          </a:blip>
          <a:srcRect t="9592" b="26895"/>
          <a:stretch/>
        </p:blipFill>
        <p:spPr>
          <a:xfrm>
            <a:off x="1547664" y="4221088"/>
            <a:ext cx="5184576" cy="1851634"/>
          </a:xfrm>
          <a:prstGeom prst="rect">
            <a:avLst/>
          </a:prstGeom>
          <a:ln w="50800">
            <a:solidFill>
              <a:schemeClr val="bg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083435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6122D2C-DF96-8A43-B864-2C39524A45CC}"/>
              </a:ext>
            </a:extLst>
          </p:cNvPr>
          <p:cNvSpPr>
            <a:spLocks noGrp="1" noChangeArrowheads="1"/>
          </p:cNvSpPr>
          <p:nvPr>
            <p:ph idx="1"/>
          </p:nvPr>
        </p:nvSpPr>
        <p:spPr>
          <a:xfrm>
            <a:off x="395536" y="2276873"/>
            <a:ext cx="7920880" cy="1080120"/>
          </a:xfrm>
        </p:spPr>
        <p:txBody>
          <a:bodyPr>
            <a:noAutofit/>
          </a:bodyPr>
          <a:lstStyle/>
          <a:p>
            <a:pPr>
              <a:defRPr/>
            </a:pPr>
            <a:r>
              <a:rPr lang="fi-FI" altLang="fi-FI" sz="2400" dirty="0">
                <a:latin typeface="Calibri" panose="020F0502020204030204" pitchFamily="34" charset="0"/>
                <a:cs typeface="Calibri" panose="020F0502020204030204" pitchFamily="34" charset="0"/>
              </a:rPr>
              <a:t>In </a:t>
            </a:r>
            <a:r>
              <a:rPr lang="fi-FI" altLang="fi-FI" sz="2400" dirty="0" err="1">
                <a:latin typeface="Calibri" panose="020F0502020204030204" pitchFamily="34" charset="0"/>
                <a:cs typeface="Calibri" panose="020F0502020204030204" pitchFamily="34" charset="0"/>
              </a:rPr>
              <a:t>defining</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bullying</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the</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focus</a:t>
            </a:r>
            <a:r>
              <a:rPr lang="fi-FI" altLang="fi-FI" sz="2400" dirty="0">
                <a:latin typeface="Calibri" panose="020F0502020204030204" pitchFamily="34" charset="0"/>
                <a:cs typeface="Calibri" panose="020F0502020204030204" pitchFamily="34" charset="0"/>
              </a:rPr>
              <a:t> is </a:t>
            </a:r>
            <a:r>
              <a:rPr lang="fi-FI" altLang="fi-FI" sz="2400" dirty="0" err="1">
                <a:latin typeface="Calibri" panose="020F0502020204030204" pitchFamily="34" charset="0"/>
                <a:cs typeface="Calibri" panose="020F0502020204030204" pitchFamily="34" charset="0"/>
              </a:rPr>
              <a:t>not</a:t>
            </a:r>
            <a:r>
              <a:rPr lang="fi-FI" altLang="fi-FI" sz="2400" dirty="0">
                <a:latin typeface="Calibri" panose="020F0502020204030204" pitchFamily="34" charset="0"/>
                <a:cs typeface="Calibri" panose="020F0502020204030204" pitchFamily="34" charset="0"/>
              </a:rPr>
              <a:t> on </a:t>
            </a:r>
            <a:r>
              <a:rPr lang="fi-FI" altLang="fi-FI" sz="2400" dirty="0" err="1">
                <a:latin typeface="Calibri" panose="020F0502020204030204" pitchFamily="34" charset="0"/>
                <a:cs typeface="Calibri" panose="020F0502020204030204" pitchFamily="34" charset="0"/>
              </a:rPr>
              <a:t>the</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form</a:t>
            </a:r>
            <a:r>
              <a:rPr lang="fi-FI" altLang="fi-FI" sz="2400" dirty="0">
                <a:latin typeface="Calibri" panose="020F0502020204030204" pitchFamily="34" charset="0"/>
                <a:cs typeface="Calibri" panose="020F0502020204030204" pitchFamily="34" charset="0"/>
              </a:rPr>
              <a:t> of </a:t>
            </a:r>
            <a:r>
              <a:rPr lang="fi-FI" altLang="fi-FI" sz="2400" dirty="0" err="1">
                <a:latin typeface="Calibri" panose="020F0502020204030204" pitchFamily="34" charset="0"/>
                <a:cs typeface="Calibri" panose="020F0502020204030204" pitchFamily="34" charset="0"/>
              </a:rPr>
              <a:t>bullying</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but</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rather</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if</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the</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actions</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are</a:t>
            </a:r>
            <a:r>
              <a:rPr lang="fi-FI" altLang="fi-FI" sz="2400" dirty="0">
                <a:latin typeface="Calibri" panose="020F0502020204030204" pitchFamily="34" charset="0"/>
                <a:cs typeface="Calibri" panose="020F0502020204030204" pitchFamily="34" charset="0"/>
              </a:rPr>
              <a:t> </a:t>
            </a:r>
            <a:r>
              <a:rPr lang="fi-FI" altLang="fi-FI" sz="2400" b="1" dirty="0" err="1">
                <a:latin typeface="Calibri" panose="020F0502020204030204" pitchFamily="34" charset="0"/>
                <a:cs typeface="Calibri" panose="020F0502020204030204" pitchFamily="34" charset="0"/>
              </a:rPr>
              <a:t>deliberate</a:t>
            </a:r>
            <a:r>
              <a:rPr lang="fi-FI" altLang="fi-FI" sz="2400" dirty="0">
                <a:latin typeface="Calibri" panose="020F0502020204030204" pitchFamily="34" charset="0"/>
                <a:cs typeface="Calibri" panose="020F0502020204030204" pitchFamily="34" charset="0"/>
              </a:rPr>
              <a:t> and </a:t>
            </a:r>
            <a:r>
              <a:rPr lang="fi-FI" altLang="fi-FI" sz="2400" b="1" dirty="0" err="1">
                <a:latin typeface="Calibri" panose="020F0502020204030204" pitchFamily="34" charset="0"/>
                <a:cs typeface="Calibri" panose="020F0502020204030204" pitchFamily="34" charset="0"/>
              </a:rPr>
              <a:t>systematic</a:t>
            </a:r>
            <a:r>
              <a:rPr lang="fi-FI" altLang="fi-FI" sz="2400" dirty="0">
                <a:latin typeface="Calibri" panose="020F0502020204030204" pitchFamily="34" charset="0"/>
                <a:cs typeface="Calibri" panose="020F0502020204030204" pitchFamily="34" charset="0"/>
              </a:rPr>
              <a:t>.</a:t>
            </a:r>
          </a:p>
          <a:p>
            <a:pPr>
              <a:defRPr/>
            </a:pPr>
            <a:r>
              <a:rPr lang="fi-FI" altLang="fi-FI" sz="2400" dirty="0">
                <a:latin typeface="Calibri" panose="020F0502020204030204" pitchFamily="34" charset="0"/>
                <a:cs typeface="Calibri" panose="020F0502020204030204" pitchFamily="34" charset="0"/>
              </a:rPr>
              <a:t>A </a:t>
            </a:r>
            <a:r>
              <a:rPr lang="fi-FI" altLang="fi-FI" sz="2400" dirty="0" err="1">
                <a:latin typeface="Calibri" panose="020F0502020204030204" pitchFamily="34" charset="0"/>
                <a:cs typeface="Calibri" panose="020F0502020204030204" pitchFamily="34" charset="0"/>
              </a:rPr>
              <a:t>bullied</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child</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or</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adolescent</a:t>
            </a:r>
            <a:r>
              <a:rPr lang="fi-FI" altLang="fi-FI" sz="2400" dirty="0">
                <a:latin typeface="Calibri" panose="020F0502020204030204" pitchFamily="34" charset="0"/>
                <a:cs typeface="Calibri" panose="020F0502020204030204" pitchFamily="34" charset="0"/>
              </a:rPr>
              <a:t> is </a:t>
            </a:r>
            <a:r>
              <a:rPr lang="fi-FI" altLang="fi-FI" sz="2400" dirty="0" err="1">
                <a:latin typeface="Calibri" panose="020F0502020204030204" pitchFamily="34" charset="0"/>
                <a:cs typeface="Calibri" panose="020F0502020204030204" pitchFamily="34" charset="0"/>
              </a:rPr>
              <a:t>usually</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bullied</a:t>
            </a:r>
            <a:r>
              <a:rPr lang="fi-FI" altLang="fi-FI" sz="2400" dirty="0">
                <a:latin typeface="Calibri" panose="020F0502020204030204" pitchFamily="34" charset="0"/>
                <a:cs typeface="Calibri" panose="020F0502020204030204" pitchFamily="34" charset="0"/>
              </a:rPr>
              <a:t>  in </a:t>
            </a:r>
            <a:r>
              <a:rPr lang="fi-FI" altLang="fi-FI" sz="2400" b="1" dirty="0" err="1">
                <a:latin typeface="Calibri" panose="020F0502020204030204" pitchFamily="34" charset="0"/>
                <a:cs typeface="Calibri" panose="020F0502020204030204" pitchFamily="34" charset="0"/>
              </a:rPr>
              <a:t>many</a:t>
            </a:r>
            <a:r>
              <a:rPr lang="fi-FI" altLang="fi-FI" sz="2400" b="1" dirty="0">
                <a:latin typeface="Calibri" panose="020F0502020204030204" pitchFamily="34" charset="0"/>
                <a:cs typeface="Calibri" panose="020F0502020204030204" pitchFamily="34" charset="0"/>
              </a:rPr>
              <a:t> </a:t>
            </a:r>
            <a:r>
              <a:rPr lang="fi-FI" altLang="fi-FI" sz="2400" b="1" dirty="0" err="1">
                <a:latin typeface="Calibri" panose="020F0502020204030204" pitchFamily="34" charset="0"/>
                <a:cs typeface="Calibri" panose="020F0502020204030204" pitchFamily="34" charset="0"/>
              </a:rPr>
              <a:t>ways</a:t>
            </a:r>
            <a:r>
              <a:rPr lang="fi-FI" altLang="fi-FI" sz="2400" dirty="0">
                <a:latin typeface="Calibri" panose="020F0502020204030204" pitchFamily="34" charset="0"/>
                <a:cs typeface="Calibri" panose="020F0502020204030204" pitchFamily="34" charset="0"/>
              </a:rPr>
              <a:t>. </a:t>
            </a:r>
            <a:endParaRPr lang="fi-FI" altLang="fi-FI" sz="2400" b="1" dirty="0">
              <a:latin typeface="Calibri" panose="020F0502020204030204" pitchFamily="34" charset="0"/>
              <a:cs typeface="Calibri" panose="020F0502020204030204" pitchFamily="34" charset="0"/>
            </a:endParaRPr>
          </a:p>
        </p:txBody>
      </p:sp>
      <p:sp>
        <p:nvSpPr>
          <p:cNvPr id="3" name="Rectangle 1">
            <a:extLst>
              <a:ext uri="{FF2B5EF4-FFF2-40B4-BE49-F238E27FC236}">
                <a16:creationId xmlns:a16="http://schemas.microsoft.com/office/drawing/2014/main" id="{C35196EE-E077-0441-87C4-CDB6EB8816A7}"/>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pic>
        <p:nvPicPr>
          <p:cNvPr id="4" name="Kuva 3">
            <a:extLst>
              <a:ext uri="{FF2B5EF4-FFF2-40B4-BE49-F238E27FC236}">
                <a16:creationId xmlns:a16="http://schemas.microsoft.com/office/drawing/2014/main" id="{4F749CB5-EFD3-1446-9010-FF896087698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0877" b="11483"/>
          <a:stretch/>
        </p:blipFill>
        <p:spPr>
          <a:xfrm>
            <a:off x="1187624" y="4149080"/>
            <a:ext cx="5940152" cy="1827996"/>
          </a:xfrm>
          <a:prstGeom prst="rect">
            <a:avLst/>
          </a:prstGeom>
          <a:ln w="50800">
            <a:solidFill>
              <a:schemeClr val="bg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14536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83A827AE-CD37-8D42-AE73-24F2BFC5269B}"/>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sp>
        <p:nvSpPr>
          <p:cNvPr id="7" name="Rectangle 3">
            <a:extLst>
              <a:ext uri="{FF2B5EF4-FFF2-40B4-BE49-F238E27FC236}">
                <a16:creationId xmlns:a16="http://schemas.microsoft.com/office/drawing/2014/main" id="{22954623-F428-4A42-BFA8-882D62E36C34}"/>
              </a:ext>
            </a:extLst>
          </p:cNvPr>
          <p:cNvSpPr txBox="1">
            <a:spLocks noChangeArrowheads="1"/>
          </p:cNvSpPr>
          <p:nvPr/>
        </p:nvSpPr>
        <p:spPr bwMode="auto">
          <a:xfrm>
            <a:off x="179512" y="2276872"/>
            <a:ext cx="8323956" cy="39604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smtClean="0"/>
              <a:t>Older </a:t>
            </a:r>
            <a:r>
              <a:rPr lang="en-US" sz="1800" dirty="0"/>
              <a:t>children in the UK are more likely to be bullied on a screen than in person, </a:t>
            </a:r>
            <a:r>
              <a:rPr lang="en-US" sz="1800" dirty="0" err="1"/>
              <a:t>Ofcom</a:t>
            </a:r>
            <a:r>
              <a:rPr lang="en-US" sz="1800" dirty="0"/>
              <a:t> has found.</a:t>
            </a:r>
          </a:p>
          <a:p>
            <a:pPr>
              <a:buFont typeface="Wingdings" panose="05000000000000000000" pitchFamily="2" charset="2"/>
              <a:buChar char="Ø"/>
            </a:pPr>
            <a:r>
              <a:rPr lang="en-US" sz="1800" dirty="0"/>
              <a:t>Their </a:t>
            </a:r>
            <a:r>
              <a:rPr lang="en-US" sz="1800" dirty="0">
                <a:solidFill>
                  <a:schemeClr val="tx1"/>
                </a:solidFill>
                <a:hlinkClick r:id="rId2"/>
              </a:rPr>
              <a:t>latest study into children’s media and online habits</a:t>
            </a:r>
            <a:r>
              <a:rPr lang="en-US" sz="1800" dirty="0">
                <a:solidFill>
                  <a:schemeClr val="tx1"/>
                </a:solidFill>
              </a:rPr>
              <a:t> </a:t>
            </a:r>
            <a:r>
              <a:rPr lang="en-US" sz="1800" dirty="0"/>
              <a:t>shows that </a:t>
            </a:r>
            <a:r>
              <a:rPr lang="en-US" sz="1800" dirty="0">
                <a:solidFill>
                  <a:srgbClr val="FF0000"/>
                </a:solidFill>
              </a:rPr>
              <a:t>four in 10 children aged 8-17 (39%) </a:t>
            </a:r>
            <a:r>
              <a:rPr lang="en-US" sz="1800" dirty="0"/>
              <a:t>have experienced bullying, either on or offline. Among these children, the bullying was more likely to happen on a device (84%) than face-to-face (61</a:t>
            </a:r>
            <a:r>
              <a:rPr lang="en-US" sz="1800" dirty="0" smtClean="0"/>
              <a:t>%).</a:t>
            </a:r>
          </a:p>
          <a:p>
            <a:pPr>
              <a:buFont typeface="Wingdings" panose="05000000000000000000" pitchFamily="2" charset="2"/>
              <a:buChar char="Ø"/>
            </a:pPr>
            <a:r>
              <a:rPr lang="en-US" sz="1800" dirty="0"/>
              <a:t>Nearly three out of four children (72%) who had experienced an online bullying </a:t>
            </a:r>
            <a:r>
              <a:rPr lang="en-US" sz="1800" dirty="0" err="1"/>
              <a:t>behaviour</a:t>
            </a:r>
            <a:r>
              <a:rPr lang="en-US" sz="1800" dirty="0"/>
              <a:t> experienced at least some of it at school or during school time</a:t>
            </a:r>
            <a:r>
              <a:rPr lang="en-US" sz="1800" dirty="0" smtClean="0"/>
              <a:t>.</a:t>
            </a:r>
          </a:p>
          <a:p>
            <a:pPr>
              <a:buFont typeface="Wingdings" panose="05000000000000000000" pitchFamily="2" charset="2"/>
              <a:buChar char="Ø"/>
            </a:pPr>
            <a:r>
              <a:rPr lang="en-US" sz="1800" dirty="0"/>
              <a:t>More than half (52%) of those children who experienced online bullying behaviours1 said they would not describe these </a:t>
            </a:r>
            <a:r>
              <a:rPr lang="en-US" sz="1800" dirty="0" err="1"/>
              <a:t>behaviours</a:t>
            </a:r>
            <a:r>
              <a:rPr lang="en-US" sz="1800" dirty="0"/>
              <a:t> as bullying, and one in four (26%) did not report their experiences to anyone.</a:t>
            </a:r>
          </a:p>
          <a:p>
            <a:pPr marL="0" indent="0" eaLnBrk="1" hangingPunct="1">
              <a:buNone/>
            </a:pPr>
            <a:r>
              <a:rPr lang="fi-FI" altLang="fi-FI" sz="2000" dirty="0" smtClean="0">
                <a:solidFill>
                  <a:srgbClr val="FF0000"/>
                </a:solidFill>
              </a:rPr>
              <a:t>KiVa </a:t>
            </a:r>
            <a:r>
              <a:rPr lang="fi-FI" altLang="fi-FI" sz="2000" dirty="0">
                <a:solidFill>
                  <a:srgbClr val="FF0000"/>
                </a:solidFill>
              </a:rPr>
              <a:t>Finland have not yet finished preparing the survey </a:t>
            </a:r>
            <a:r>
              <a:rPr lang="fi-FI" altLang="fi-FI" sz="2000" dirty="0" smtClean="0">
                <a:solidFill>
                  <a:srgbClr val="FF0000"/>
                </a:solidFill>
              </a:rPr>
              <a:t>results for our pupils.</a:t>
            </a:r>
            <a:endParaRPr lang="fi-FI" altLang="fi-FI" sz="2000" dirty="0">
              <a:solidFill>
                <a:srgbClr val="FF0000"/>
              </a:solidFill>
            </a:endParaRPr>
          </a:p>
          <a:p>
            <a:pPr marL="0" indent="0" eaLnBrk="1" hangingPunct="1">
              <a:buNone/>
            </a:pPr>
            <a:endParaRPr lang="fi-FI" altLang="fi-FI" sz="3200" b="1" dirty="0">
              <a:solidFill>
                <a:srgbClr val="FF0000"/>
              </a:solidFill>
            </a:endParaRPr>
          </a:p>
        </p:txBody>
      </p:sp>
      <p:sp>
        <p:nvSpPr>
          <p:cNvPr id="2" name="TextBox 1"/>
          <p:cNvSpPr txBox="1"/>
          <p:nvPr/>
        </p:nvSpPr>
        <p:spPr>
          <a:xfrm>
            <a:off x="611560" y="620688"/>
            <a:ext cx="6984776" cy="1200329"/>
          </a:xfrm>
          <a:prstGeom prst="rect">
            <a:avLst/>
          </a:prstGeom>
          <a:noFill/>
        </p:spPr>
        <p:txBody>
          <a:bodyPr wrap="square" rtlCol="0">
            <a:spAutoFit/>
          </a:bodyPr>
          <a:lstStyle/>
          <a:p>
            <a:r>
              <a:rPr lang="en-US" sz="3600" b="1" dirty="0" err="1">
                <a:latin typeface="Calibri" panose="020F0502020204030204" pitchFamily="34" charset="0"/>
                <a:cs typeface="Calibri" panose="020F0502020204030204" pitchFamily="34" charset="0"/>
              </a:rPr>
              <a:t>Ofcom</a:t>
            </a:r>
            <a:r>
              <a:rPr lang="en-US" sz="3600" b="1" dirty="0">
                <a:latin typeface="Calibri" panose="020F0502020204030204" pitchFamily="34" charset="0"/>
                <a:cs typeface="Calibri" panose="020F0502020204030204" pitchFamily="34" charset="0"/>
              </a:rPr>
              <a:t> research (2022</a:t>
            </a:r>
            <a:r>
              <a:rPr lang="en-US" sz="3600" b="1" dirty="0" smtClean="0">
                <a:latin typeface="Calibri" panose="020F0502020204030204" pitchFamily="34" charset="0"/>
                <a:cs typeface="Calibri" panose="020F0502020204030204" pitchFamily="34" charset="0"/>
              </a:rPr>
              <a:t>) and Office for National Statistics (ONS)</a:t>
            </a:r>
            <a:endParaRPr lang="en-GB" sz="3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78825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KiVa</a:t>
            </a:r>
            <a:r>
              <a:rPr lang="en-US" dirty="0" smtClean="0"/>
              <a:t> Team </a:t>
            </a:r>
            <a:endParaRPr lang="en-GB" dirty="0"/>
          </a:p>
        </p:txBody>
      </p:sp>
      <p:pic>
        <p:nvPicPr>
          <p:cNvPr id="5" name="Picture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5400000">
            <a:off x="2764986" y="3153465"/>
            <a:ext cx="1772816" cy="1181877"/>
          </a:xfrm>
          <a:prstGeom prst="rect">
            <a:avLst/>
          </a:prstGeom>
        </p:spPr>
      </p:pic>
      <p:pic>
        <p:nvPicPr>
          <p:cNvPr id="6" name="Picture 5"/>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5400000">
            <a:off x="6307627" y="3153466"/>
            <a:ext cx="1772816" cy="1181877"/>
          </a:xfrm>
          <a:prstGeom prst="rect">
            <a:avLst/>
          </a:prstGeom>
        </p:spPr>
      </p:pic>
      <p:pic>
        <p:nvPicPr>
          <p:cNvPr id="7" name="Picture 6"/>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5400000">
            <a:off x="949913" y="3153465"/>
            <a:ext cx="1772816" cy="1181877"/>
          </a:xfrm>
          <a:prstGeom prst="rect">
            <a:avLst/>
          </a:prstGeom>
        </p:spPr>
      </p:pic>
      <p:pic>
        <p:nvPicPr>
          <p:cNvPr id="8" name="Picture 7"/>
          <p:cNvPicPr>
            <a:picLocks noChangeAspect="1"/>
          </p:cNvPicPr>
          <p:nvPr/>
        </p:nvPicPr>
        <p:blipFill rotWithShape="1">
          <a:blip r:embed="rId5"/>
          <a:srcRect l="42918" t="37799" r="44089" b="30216"/>
          <a:stretch/>
        </p:blipFill>
        <p:spPr>
          <a:xfrm>
            <a:off x="4788024" y="2852936"/>
            <a:ext cx="1368152" cy="1824202"/>
          </a:xfrm>
          <a:prstGeom prst="rect">
            <a:avLst/>
          </a:prstGeom>
        </p:spPr>
      </p:pic>
      <p:sp>
        <p:nvSpPr>
          <p:cNvPr id="3" name="TextBox 2"/>
          <p:cNvSpPr txBox="1"/>
          <p:nvPr/>
        </p:nvSpPr>
        <p:spPr>
          <a:xfrm>
            <a:off x="1149768" y="4797152"/>
            <a:ext cx="1478016" cy="338554"/>
          </a:xfrm>
          <a:prstGeom prst="rect">
            <a:avLst/>
          </a:prstGeom>
          <a:noFill/>
        </p:spPr>
        <p:txBody>
          <a:bodyPr wrap="square" rtlCol="0">
            <a:spAutoFit/>
          </a:bodyPr>
          <a:lstStyle/>
          <a:p>
            <a:r>
              <a:rPr lang="en-US" sz="1600" dirty="0" err="1" smtClean="0">
                <a:solidFill>
                  <a:schemeClr val="tx1"/>
                </a:solidFill>
                <a:latin typeface="Calibri" panose="020F0502020204030204" pitchFamily="34" charset="0"/>
                <a:cs typeface="Calibri" panose="020F0502020204030204" pitchFamily="34" charset="0"/>
              </a:rPr>
              <a:t>Mrs</a:t>
            </a:r>
            <a:r>
              <a:rPr lang="en-US" sz="1600" dirty="0" smtClean="0">
                <a:solidFill>
                  <a:schemeClr val="tx1"/>
                </a:solidFill>
                <a:latin typeface="Calibri" panose="020F0502020204030204" pitchFamily="34" charset="0"/>
                <a:cs typeface="Calibri" panose="020F0502020204030204" pitchFamily="34" charset="0"/>
              </a:rPr>
              <a:t> Donnellan</a:t>
            </a:r>
            <a:endParaRPr lang="en-GB" sz="1600" dirty="0">
              <a:solidFill>
                <a:schemeClr val="tx1"/>
              </a:solidFill>
              <a:latin typeface="Calibri" panose="020F0502020204030204" pitchFamily="34" charset="0"/>
              <a:cs typeface="Calibri" panose="020F0502020204030204" pitchFamily="34" charset="0"/>
            </a:endParaRPr>
          </a:p>
        </p:txBody>
      </p:sp>
      <p:sp>
        <p:nvSpPr>
          <p:cNvPr id="4" name="TextBox 3"/>
          <p:cNvSpPr txBox="1"/>
          <p:nvPr/>
        </p:nvSpPr>
        <p:spPr>
          <a:xfrm>
            <a:off x="3060455" y="4797152"/>
            <a:ext cx="1223513" cy="338554"/>
          </a:xfrm>
          <a:prstGeom prst="rect">
            <a:avLst/>
          </a:prstGeom>
          <a:noFill/>
        </p:spPr>
        <p:txBody>
          <a:bodyPr wrap="square" rtlCol="0">
            <a:spAutoFit/>
          </a:bodyPr>
          <a:lstStyle/>
          <a:p>
            <a:r>
              <a:rPr lang="en-US" sz="1600" dirty="0" err="1" smtClean="0">
                <a:solidFill>
                  <a:schemeClr val="tx1"/>
                </a:solidFill>
                <a:latin typeface="Calibri" panose="020F0502020204030204" pitchFamily="34" charset="0"/>
                <a:cs typeface="Calibri" panose="020F0502020204030204" pitchFamily="34" charset="0"/>
              </a:rPr>
              <a:t>Mr</a:t>
            </a:r>
            <a:r>
              <a:rPr lang="en-US" sz="1600" dirty="0" smtClean="0">
                <a:solidFill>
                  <a:schemeClr val="tx1"/>
                </a:solidFill>
                <a:latin typeface="Calibri" panose="020F0502020204030204" pitchFamily="34" charset="0"/>
                <a:cs typeface="Calibri" panose="020F0502020204030204" pitchFamily="34" charset="0"/>
              </a:rPr>
              <a:t> Griffin</a:t>
            </a:r>
            <a:endParaRPr lang="en-GB" sz="1600" dirty="0">
              <a:solidFill>
                <a:schemeClr val="tx1"/>
              </a:solidFill>
              <a:latin typeface="Calibri" panose="020F0502020204030204" pitchFamily="34" charset="0"/>
              <a:cs typeface="Calibri" panose="020F0502020204030204" pitchFamily="34" charset="0"/>
            </a:endParaRPr>
          </a:p>
        </p:txBody>
      </p:sp>
      <p:sp>
        <p:nvSpPr>
          <p:cNvPr id="9" name="TextBox 8"/>
          <p:cNvSpPr txBox="1"/>
          <p:nvPr/>
        </p:nvSpPr>
        <p:spPr>
          <a:xfrm>
            <a:off x="4788024" y="4799344"/>
            <a:ext cx="1368152" cy="338554"/>
          </a:xfrm>
          <a:prstGeom prst="rect">
            <a:avLst/>
          </a:prstGeom>
          <a:noFill/>
        </p:spPr>
        <p:txBody>
          <a:bodyPr wrap="square" rtlCol="0">
            <a:spAutoFit/>
          </a:bodyPr>
          <a:lstStyle/>
          <a:p>
            <a:r>
              <a:rPr lang="en-US" sz="1600" dirty="0" err="1" smtClean="0">
                <a:solidFill>
                  <a:schemeClr val="tx1"/>
                </a:solidFill>
                <a:latin typeface="Calibri" panose="020F0502020204030204" pitchFamily="34" charset="0"/>
                <a:cs typeface="Calibri" panose="020F0502020204030204" pitchFamily="34" charset="0"/>
              </a:rPr>
              <a:t>Mrs</a:t>
            </a:r>
            <a:r>
              <a:rPr lang="en-US" sz="1600" dirty="0" smtClean="0">
                <a:solidFill>
                  <a:schemeClr val="tx1"/>
                </a:solidFill>
                <a:latin typeface="Calibri" panose="020F0502020204030204" pitchFamily="34" charset="0"/>
                <a:cs typeface="Calibri" panose="020F0502020204030204" pitchFamily="34" charset="0"/>
              </a:rPr>
              <a:t> McKinney</a:t>
            </a:r>
            <a:endParaRPr lang="en-GB" sz="1600" dirty="0">
              <a:solidFill>
                <a:schemeClr val="tx1"/>
              </a:solidFill>
              <a:latin typeface="Calibri" panose="020F0502020204030204" pitchFamily="34" charset="0"/>
              <a:cs typeface="Calibri" panose="020F0502020204030204" pitchFamily="34" charset="0"/>
            </a:endParaRPr>
          </a:p>
        </p:txBody>
      </p:sp>
      <p:sp>
        <p:nvSpPr>
          <p:cNvPr id="10" name="TextBox 9"/>
          <p:cNvSpPr txBox="1"/>
          <p:nvPr/>
        </p:nvSpPr>
        <p:spPr>
          <a:xfrm>
            <a:off x="6603096" y="4797152"/>
            <a:ext cx="1353280" cy="338554"/>
          </a:xfrm>
          <a:prstGeom prst="rect">
            <a:avLst/>
          </a:prstGeom>
          <a:noFill/>
        </p:spPr>
        <p:txBody>
          <a:bodyPr wrap="square" rtlCol="0">
            <a:spAutoFit/>
          </a:bodyPr>
          <a:lstStyle/>
          <a:p>
            <a:r>
              <a:rPr lang="en-US" sz="1600" dirty="0" err="1" smtClean="0">
                <a:solidFill>
                  <a:schemeClr val="tx1"/>
                </a:solidFill>
                <a:latin typeface="Calibri" panose="020F0502020204030204" pitchFamily="34" charset="0"/>
                <a:cs typeface="Calibri" panose="020F0502020204030204" pitchFamily="34" charset="0"/>
              </a:rPr>
              <a:t>Mrs</a:t>
            </a:r>
            <a:r>
              <a:rPr lang="en-US" sz="1600" dirty="0" smtClean="0">
                <a:solidFill>
                  <a:schemeClr val="tx1"/>
                </a:solidFill>
                <a:latin typeface="Calibri" panose="020F0502020204030204" pitchFamily="34" charset="0"/>
                <a:cs typeface="Calibri" panose="020F0502020204030204" pitchFamily="34" charset="0"/>
              </a:rPr>
              <a:t> Doherty</a:t>
            </a:r>
            <a:endParaRPr lang="en-GB" sz="16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705569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02C3F5-736F-6D4D-977C-428F3E7024D3}"/>
              </a:ext>
            </a:extLst>
          </p:cNvPr>
          <p:cNvSpPr>
            <a:spLocks noGrp="1" noChangeArrowheads="1"/>
          </p:cNvSpPr>
          <p:nvPr>
            <p:ph type="title"/>
          </p:nvPr>
        </p:nvSpPr>
        <p:spPr>
          <a:xfrm>
            <a:off x="630238" y="558006"/>
            <a:ext cx="7886700" cy="1132682"/>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err="1">
                <a:latin typeface="Calibri" panose="020F0502020204030204" pitchFamily="34" charset="0"/>
                <a:cs typeface="Calibri" panose="020F0502020204030204" pitchFamily="34" charset="0"/>
              </a:rPr>
              <a:t>KiVa</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antibullying</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programme</a:t>
            </a:r>
            <a:endParaRPr lang="en-GB" altLang="fi-FI" dirty="0">
              <a:latin typeface="Calibri" panose="020F0502020204030204" pitchFamily="34" charset="0"/>
              <a:cs typeface="Calibri" panose="020F0502020204030204" pitchFamily="34" charset="0"/>
            </a:endParaRPr>
          </a:p>
        </p:txBody>
      </p:sp>
      <p:sp>
        <p:nvSpPr>
          <p:cNvPr id="3" name="Tekstin paikkamerkki 1">
            <a:extLst>
              <a:ext uri="{FF2B5EF4-FFF2-40B4-BE49-F238E27FC236}">
                <a16:creationId xmlns:a16="http://schemas.microsoft.com/office/drawing/2014/main" id="{8CADE648-2E29-564F-950E-0AD40CA693C4}"/>
              </a:ext>
            </a:extLst>
          </p:cNvPr>
          <p:cNvSpPr txBox="1">
            <a:spLocks/>
          </p:cNvSpPr>
          <p:nvPr/>
        </p:nvSpPr>
        <p:spPr bwMode="auto">
          <a:xfrm>
            <a:off x="611560" y="2214836"/>
            <a:ext cx="3868737" cy="8239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FI" dirty="0">
                <a:solidFill>
                  <a:srgbClr val="006DB1"/>
                </a:solidFill>
              </a:rPr>
              <a:t>Universal </a:t>
            </a:r>
            <a:r>
              <a:rPr lang="fi-FI" dirty="0" err="1">
                <a:solidFill>
                  <a:srgbClr val="006DB1"/>
                </a:solidFill>
              </a:rPr>
              <a:t>actions</a:t>
            </a:r>
            <a:endParaRPr lang="fi-FI" dirty="0">
              <a:solidFill>
                <a:srgbClr val="006DB1"/>
              </a:solidFill>
            </a:endParaRPr>
          </a:p>
        </p:txBody>
      </p:sp>
      <p:sp>
        <p:nvSpPr>
          <p:cNvPr id="4" name="Rectangle 2">
            <a:extLst>
              <a:ext uri="{FF2B5EF4-FFF2-40B4-BE49-F238E27FC236}">
                <a16:creationId xmlns:a16="http://schemas.microsoft.com/office/drawing/2014/main" id="{BB001D66-C2C4-9244-A5E6-B1A8D8AA6746}"/>
              </a:ext>
            </a:extLst>
          </p:cNvPr>
          <p:cNvSpPr txBox="1">
            <a:spLocks noChangeArrowheads="1"/>
          </p:cNvSpPr>
          <p:nvPr/>
        </p:nvSpPr>
        <p:spPr>
          <a:xfrm>
            <a:off x="150923" y="2867104"/>
            <a:ext cx="3868737" cy="3583782"/>
          </a:xfrm>
          <a:prstGeom prst="rect">
            <a:avLst/>
          </a:prstGeom>
        </p:spPr>
        <p:txBody>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eaLnBrk="1" hangingPunct="1">
              <a:lnSpc>
                <a:spcPct val="90000"/>
              </a:lnSpc>
              <a:buFont typeface="+mj-lt"/>
              <a:buAutoNum type="arabicPeriod"/>
            </a:pPr>
            <a:r>
              <a:rPr lang="fi-FI" altLang="fi-FI" sz="2000" dirty="0" err="1"/>
              <a:t>Coordination</a:t>
            </a:r>
            <a:r>
              <a:rPr lang="fi-FI" altLang="fi-FI" sz="2000" dirty="0"/>
              <a:t> of </a:t>
            </a:r>
            <a:r>
              <a:rPr lang="fi-FI" altLang="fi-FI" sz="2000" dirty="0" err="1"/>
              <a:t>the</a:t>
            </a:r>
            <a:r>
              <a:rPr lang="fi-FI" altLang="fi-FI" sz="2000" dirty="0"/>
              <a:t> </a:t>
            </a:r>
            <a:r>
              <a:rPr lang="fi-FI" altLang="fi-FI" sz="2000" dirty="0" err="1"/>
              <a:t>programme</a:t>
            </a:r>
            <a:endParaRPr lang="fi-FI" altLang="fi-FI" sz="2000" dirty="0"/>
          </a:p>
          <a:p>
            <a:pPr marL="914400" lvl="1" indent="-457200" eaLnBrk="1" hangingPunct="1">
              <a:lnSpc>
                <a:spcPct val="90000"/>
              </a:lnSpc>
              <a:buFont typeface="+mj-lt"/>
              <a:buAutoNum type="arabicPeriod"/>
            </a:pPr>
            <a:r>
              <a:rPr lang="fi-FI" altLang="fi-FI" sz="2000" dirty="0" err="1"/>
              <a:t>KiVa</a:t>
            </a:r>
            <a:r>
              <a:rPr lang="fi-FI" altLang="fi-FI" sz="2000" dirty="0"/>
              <a:t> </a:t>
            </a:r>
            <a:r>
              <a:rPr lang="fi-FI" altLang="fi-FI" sz="2000" dirty="0" err="1"/>
              <a:t>lessons</a:t>
            </a:r>
            <a:r>
              <a:rPr lang="fi-FI" altLang="fi-FI" sz="2000" dirty="0"/>
              <a:t> and </a:t>
            </a:r>
            <a:r>
              <a:rPr lang="fi-FI" altLang="fi-FI" sz="2000" dirty="0" err="1"/>
              <a:t>themes</a:t>
            </a:r>
            <a:r>
              <a:rPr lang="fi-FI" altLang="fi-FI" sz="2000" dirty="0"/>
              <a:t> </a:t>
            </a:r>
          </a:p>
          <a:p>
            <a:pPr marL="914400" lvl="1" indent="-457200" eaLnBrk="1" hangingPunct="1">
              <a:lnSpc>
                <a:spcPct val="90000"/>
              </a:lnSpc>
              <a:buFont typeface="+mj-lt"/>
              <a:buAutoNum type="arabicPeriod"/>
            </a:pPr>
            <a:r>
              <a:rPr lang="fi-FI" altLang="fi-FI" sz="2000" dirty="0" err="1"/>
              <a:t>Communication</a:t>
            </a:r>
            <a:r>
              <a:rPr lang="fi-FI" altLang="fi-FI" sz="2000" dirty="0"/>
              <a:t> </a:t>
            </a:r>
            <a:r>
              <a:rPr lang="fi-FI" altLang="fi-FI" sz="2000" dirty="0" err="1"/>
              <a:t>with</a:t>
            </a:r>
            <a:r>
              <a:rPr lang="fi-FI" altLang="fi-FI" sz="2000" dirty="0"/>
              <a:t> </a:t>
            </a:r>
            <a:r>
              <a:rPr lang="fi-FI" altLang="fi-FI" sz="2000" dirty="0" err="1"/>
              <a:t>parents</a:t>
            </a:r>
            <a:endParaRPr lang="fi-FI" altLang="fi-FI" sz="2000" dirty="0"/>
          </a:p>
          <a:p>
            <a:pPr marL="914400" lvl="1" indent="-457200" eaLnBrk="1" hangingPunct="1">
              <a:lnSpc>
                <a:spcPct val="90000"/>
              </a:lnSpc>
              <a:buFont typeface="+mj-lt"/>
              <a:buAutoNum type="arabicPeriod"/>
            </a:pPr>
            <a:r>
              <a:rPr lang="fi-FI" altLang="fi-FI" sz="2000" dirty="0" err="1"/>
              <a:t>Student</a:t>
            </a:r>
            <a:r>
              <a:rPr lang="fi-FI" altLang="fi-FI" sz="2000" dirty="0"/>
              <a:t> and </a:t>
            </a:r>
            <a:r>
              <a:rPr lang="fi-FI" altLang="fi-FI" sz="2000" dirty="0" err="1"/>
              <a:t>staff</a:t>
            </a:r>
            <a:r>
              <a:rPr lang="fi-FI" altLang="fi-FI" sz="2000" dirty="0"/>
              <a:t> </a:t>
            </a:r>
            <a:r>
              <a:rPr lang="fi-FI" altLang="fi-FI" sz="2000" dirty="0" err="1"/>
              <a:t>survey</a:t>
            </a:r>
            <a:endParaRPr lang="fi-FI" altLang="fi-FI" sz="2000" dirty="0"/>
          </a:p>
          <a:p>
            <a:pPr marL="914400" lvl="1" indent="-457200" eaLnBrk="1" hangingPunct="1">
              <a:lnSpc>
                <a:spcPct val="90000"/>
              </a:lnSpc>
              <a:buFont typeface="+mj-lt"/>
              <a:buAutoNum type="arabicPeriod"/>
            </a:pPr>
            <a:r>
              <a:rPr lang="fi-FI" altLang="fi-FI" sz="2000" dirty="0"/>
              <a:t>Posters, vests for </a:t>
            </a:r>
            <a:r>
              <a:rPr lang="fi-FI" altLang="fi-FI" sz="2000" dirty="0" smtClean="0"/>
              <a:t>monitors</a:t>
            </a:r>
            <a:endParaRPr lang="fi-FI" altLang="fi-FI" sz="2000" dirty="0"/>
          </a:p>
        </p:txBody>
      </p:sp>
      <p:sp>
        <p:nvSpPr>
          <p:cNvPr id="5" name="Tekstin paikkamerkki 2">
            <a:extLst>
              <a:ext uri="{FF2B5EF4-FFF2-40B4-BE49-F238E27FC236}">
                <a16:creationId xmlns:a16="http://schemas.microsoft.com/office/drawing/2014/main" id="{81E1B78D-D1C6-ED4E-B631-404896EF86F6}"/>
              </a:ext>
            </a:extLst>
          </p:cNvPr>
          <p:cNvSpPr txBox="1">
            <a:spLocks/>
          </p:cNvSpPr>
          <p:nvPr/>
        </p:nvSpPr>
        <p:spPr>
          <a:xfrm>
            <a:off x="4684827" y="2214836"/>
            <a:ext cx="4263330" cy="823912"/>
          </a:xfrm>
          <a:prstGeom prst="rect">
            <a:avLst/>
          </a:prstGeom>
        </p:spPr>
        <p:txBody>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FI" dirty="0" err="1">
                <a:solidFill>
                  <a:srgbClr val="006DB1"/>
                </a:solidFill>
              </a:rPr>
              <a:t>Indicated</a:t>
            </a:r>
            <a:r>
              <a:rPr lang="fi-FI" dirty="0">
                <a:solidFill>
                  <a:srgbClr val="006DB1"/>
                </a:solidFill>
              </a:rPr>
              <a:t> </a:t>
            </a:r>
            <a:r>
              <a:rPr lang="fi-FI" dirty="0" err="1">
                <a:solidFill>
                  <a:srgbClr val="006DB1"/>
                </a:solidFill>
              </a:rPr>
              <a:t>actions</a:t>
            </a:r>
            <a:endParaRPr lang="fi-FI" dirty="0">
              <a:solidFill>
                <a:srgbClr val="006DB1"/>
              </a:solidFill>
            </a:endParaRPr>
          </a:p>
        </p:txBody>
      </p:sp>
      <p:sp>
        <p:nvSpPr>
          <p:cNvPr id="6" name="Sisällön paikkamerkki 3">
            <a:extLst>
              <a:ext uri="{FF2B5EF4-FFF2-40B4-BE49-F238E27FC236}">
                <a16:creationId xmlns:a16="http://schemas.microsoft.com/office/drawing/2014/main" id="{70FF57A4-254D-3041-85F5-0F7D066FC27E}"/>
              </a:ext>
            </a:extLst>
          </p:cNvPr>
          <p:cNvSpPr txBox="1">
            <a:spLocks/>
          </p:cNvSpPr>
          <p:nvPr/>
        </p:nvSpPr>
        <p:spPr>
          <a:xfrm>
            <a:off x="4306582" y="2867104"/>
            <a:ext cx="3887788" cy="3583782"/>
          </a:xfrm>
          <a:prstGeom prst="rect">
            <a:avLst/>
          </a:prstGeom>
        </p:spPr>
        <p:txBody>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eaLnBrk="1" hangingPunct="1">
              <a:lnSpc>
                <a:spcPct val="90000"/>
              </a:lnSpc>
              <a:buFont typeface="+mj-lt"/>
              <a:buAutoNum type="arabicPeriod"/>
            </a:pPr>
            <a:r>
              <a:rPr lang="fi-FI" altLang="fi-FI" sz="2000" dirty="0" err="1"/>
              <a:t>Tackling</a:t>
            </a:r>
            <a:r>
              <a:rPr lang="fi-FI" altLang="fi-FI" sz="2000" dirty="0"/>
              <a:t> </a:t>
            </a:r>
            <a:r>
              <a:rPr lang="fi-FI" altLang="fi-FI" sz="2000" dirty="0" err="1"/>
              <a:t>acute</a:t>
            </a:r>
            <a:r>
              <a:rPr lang="fi-FI" altLang="fi-FI" sz="2000" dirty="0"/>
              <a:t> </a:t>
            </a:r>
            <a:r>
              <a:rPr lang="fi-FI" altLang="fi-FI" sz="2000" dirty="0" err="1"/>
              <a:t>cases</a:t>
            </a:r>
            <a:r>
              <a:rPr lang="fi-FI" altLang="fi-FI" sz="2000" dirty="0"/>
              <a:t> of </a:t>
            </a:r>
            <a:r>
              <a:rPr lang="fi-FI" altLang="fi-FI" sz="2000" dirty="0" err="1"/>
              <a:t>bullying</a:t>
            </a:r>
            <a:endParaRPr lang="fi-FI" altLang="fi-FI" sz="2000" dirty="0"/>
          </a:p>
          <a:p>
            <a:pPr marL="914400" lvl="1" indent="-457200" eaLnBrk="1" hangingPunct="1">
              <a:lnSpc>
                <a:spcPct val="90000"/>
              </a:lnSpc>
              <a:buFont typeface="+mj-lt"/>
              <a:buAutoNum type="arabicPeriod"/>
            </a:pPr>
            <a:r>
              <a:rPr lang="fi-FI" altLang="fi-FI" sz="2000" dirty="0"/>
              <a:t>The KiVa team in school + cooperation with the classroom </a:t>
            </a:r>
            <a:r>
              <a:rPr lang="fi-FI" altLang="fi-FI" sz="2000" dirty="0" smtClean="0"/>
              <a:t>teacher</a:t>
            </a:r>
            <a:endParaRPr lang="fi-FI" altLang="fi-FI" sz="2000" dirty="0"/>
          </a:p>
        </p:txBody>
      </p:sp>
      <p:sp>
        <p:nvSpPr>
          <p:cNvPr id="7" name="Rectangle 1">
            <a:extLst>
              <a:ext uri="{FF2B5EF4-FFF2-40B4-BE49-F238E27FC236}">
                <a16:creationId xmlns:a16="http://schemas.microsoft.com/office/drawing/2014/main" id="{9DFEE43F-1C6C-8D43-B643-81BFFBBFC7FB}"/>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spTree>
    <p:extLst>
      <p:ext uri="{BB962C8B-B14F-4D97-AF65-F5344CB8AC3E}">
        <p14:creationId xmlns:p14="http://schemas.microsoft.com/office/powerpoint/2010/main" val="1671275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DA3F16-0B7F-9746-98A3-5808D74B8BB0}"/>
              </a:ext>
            </a:extLst>
          </p:cNvPr>
          <p:cNvSpPr txBox="1">
            <a:spLocks noChangeArrowheads="1"/>
          </p:cNvSpPr>
          <p:nvPr/>
        </p:nvSpPr>
        <p:spPr bwMode="auto">
          <a:xfrm>
            <a:off x="1026368" y="2564904"/>
            <a:ext cx="6858000" cy="11610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fi-FI" sz="4800" i="1" dirty="0"/>
              <a:t>Universal actions</a:t>
            </a:r>
          </a:p>
        </p:txBody>
      </p:sp>
      <p:sp>
        <p:nvSpPr>
          <p:cNvPr id="3" name="Rectangle 2">
            <a:extLst>
              <a:ext uri="{FF2B5EF4-FFF2-40B4-BE49-F238E27FC236}">
                <a16:creationId xmlns:a16="http://schemas.microsoft.com/office/drawing/2014/main" id="{53979B1A-D149-0F40-9A07-CDFD5B7A8643}"/>
              </a:ext>
            </a:extLst>
          </p:cNvPr>
          <p:cNvSpPr txBox="1">
            <a:spLocks noChangeArrowheads="1"/>
          </p:cNvSpPr>
          <p:nvPr/>
        </p:nvSpPr>
        <p:spPr bwMode="auto">
          <a:xfrm>
            <a:off x="1170384" y="3501008"/>
            <a:ext cx="6858000" cy="9361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Font typeface="Arial" panose="020B0604020202020204"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fi-FI" sz="3600" dirty="0"/>
              <a:t>For all </a:t>
            </a:r>
            <a:r>
              <a:rPr lang="en-GB" altLang="fi-FI" sz="3600" dirty="0" smtClean="0"/>
              <a:t>pupils </a:t>
            </a:r>
            <a:r>
              <a:rPr lang="en-GB" altLang="fi-FI" sz="3600" dirty="0"/>
              <a:t>and parents</a:t>
            </a:r>
          </a:p>
        </p:txBody>
      </p:sp>
    </p:spTree>
    <p:extLst>
      <p:ext uri="{BB962C8B-B14F-4D97-AF65-F5344CB8AC3E}">
        <p14:creationId xmlns:p14="http://schemas.microsoft.com/office/powerpoint/2010/main" val="261229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0420F6A-470F-DD4C-957E-7C02D232F9FD}"/>
              </a:ext>
            </a:extLst>
          </p:cNvPr>
          <p:cNvSpPr>
            <a:spLocks noGrp="1" noChangeArrowheads="1"/>
          </p:cNvSpPr>
          <p:nvPr>
            <p:ph type="title"/>
          </p:nvPr>
        </p:nvSpPr>
        <p:spPr>
          <a:xfrm>
            <a:off x="611560" y="894815"/>
            <a:ext cx="7920880" cy="1066800"/>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3600" dirty="0" err="1">
                <a:latin typeface="Calibri" panose="020F0502020204030204" pitchFamily="34" charset="0"/>
                <a:cs typeface="Calibri" panose="020F0502020204030204" pitchFamily="34" charset="0"/>
              </a:rPr>
              <a:t>Bullying</a:t>
            </a:r>
            <a:r>
              <a:rPr lang="fi-FI" altLang="fi-FI" sz="3600" dirty="0">
                <a:latin typeface="Calibri" panose="020F0502020204030204" pitchFamily="34" charset="0"/>
                <a:cs typeface="Calibri" panose="020F0502020204030204" pitchFamily="34" charset="0"/>
              </a:rPr>
              <a:t> </a:t>
            </a:r>
            <a:r>
              <a:rPr lang="fi-FI" altLang="fi-FI" sz="3600" dirty="0" err="1">
                <a:latin typeface="Calibri" panose="020F0502020204030204" pitchFamily="34" charset="0"/>
                <a:cs typeface="Calibri" panose="020F0502020204030204" pitchFamily="34" charset="0"/>
              </a:rPr>
              <a:t>does</a:t>
            </a:r>
            <a:r>
              <a:rPr lang="fi-FI" altLang="fi-FI" sz="3600" dirty="0">
                <a:latin typeface="Calibri" panose="020F0502020204030204" pitchFamily="34" charset="0"/>
                <a:cs typeface="Calibri" panose="020F0502020204030204" pitchFamily="34" charset="0"/>
              </a:rPr>
              <a:t> </a:t>
            </a:r>
            <a:r>
              <a:rPr lang="fi-FI" altLang="fi-FI" sz="3600" dirty="0" err="1">
                <a:latin typeface="Calibri" panose="020F0502020204030204" pitchFamily="34" charset="0"/>
                <a:cs typeface="Calibri" panose="020F0502020204030204" pitchFamily="34" charset="0"/>
              </a:rPr>
              <a:t>not</a:t>
            </a:r>
            <a:r>
              <a:rPr lang="fi-FI" altLang="fi-FI" sz="3600" dirty="0">
                <a:latin typeface="Calibri" panose="020F0502020204030204" pitchFamily="34" charset="0"/>
                <a:cs typeface="Calibri" panose="020F0502020204030204" pitchFamily="34" charset="0"/>
              </a:rPr>
              <a:t> </a:t>
            </a:r>
            <a:r>
              <a:rPr lang="fi-FI" altLang="fi-FI" sz="3600" dirty="0" err="1">
                <a:latin typeface="Calibri" panose="020F0502020204030204" pitchFamily="34" charset="0"/>
                <a:cs typeface="Calibri" panose="020F0502020204030204" pitchFamily="34" charset="0"/>
              </a:rPr>
              <a:t>concern</a:t>
            </a:r>
            <a:r>
              <a:rPr lang="fi-FI" altLang="fi-FI" sz="3600" dirty="0">
                <a:latin typeface="Calibri" panose="020F0502020204030204" pitchFamily="34" charset="0"/>
                <a:cs typeface="Calibri" panose="020F0502020204030204" pitchFamily="34" charset="0"/>
              </a:rPr>
              <a:t> </a:t>
            </a:r>
            <a:r>
              <a:rPr lang="fi-FI" altLang="fi-FI" sz="3600" dirty="0" err="1">
                <a:latin typeface="Calibri" panose="020F0502020204030204" pitchFamily="34" charset="0"/>
                <a:cs typeface="Calibri" panose="020F0502020204030204" pitchFamily="34" charset="0"/>
              </a:rPr>
              <a:t>only</a:t>
            </a:r>
            <a:r>
              <a:rPr lang="fi-FI" altLang="fi-FI" sz="3600" dirty="0">
                <a:latin typeface="Calibri" panose="020F0502020204030204" pitchFamily="34" charset="0"/>
                <a:cs typeface="Calibri" panose="020F0502020204030204" pitchFamily="34" charset="0"/>
              </a:rPr>
              <a:t> </a:t>
            </a:r>
            <a:r>
              <a:rPr lang="fi-FI" altLang="fi-FI" sz="3600" dirty="0" err="1">
                <a:latin typeface="Calibri" panose="020F0502020204030204" pitchFamily="34" charset="0"/>
                <a:cs typeface="Calibri" panose="020F0502020204030204" pitchFamily="34" charset="0"/>
              </a:rPr>
              <a:t>the</a:t>
            </a:r>
            <a:r>
              <a:rPr lang="fi-FI" altLang="fi-FI" sz="3600" dirty="0">
                <a:latin typeface="Calibri" panose="020F0502020204030204" pitchFamily="34" charset="0"/>
                <a:cs typeface="Calibri" panose="020F0502020204030204" pitchFamily="34" charset="0"/>
              </a:rPr>
              <a:t> </a:t>
            </a:r>
            <a:r>
              <a:rPr lang="fi-FI" altLang="fi-FI" sz="3600" dirty="0" err="1">
                <a:latin typeface="Calibri" panose="020F0502020204030204" pitchFamily="34" charset="0"/>
                <a:cs typeface="Calibri" panose="020F0502020204030204" pitchFamily="34" charset="0"/>
              </a:rPr>
              <a:t>bullies</a:t>
            </a:r>
            <a:r>
              <a:rPr lang="fi-FI" altLang="fi-FI" sz="3600" dirty="0">
                <a:latin typeface="Calibri" panose="020F0502020204030204" pitchFamily="34" charset="0"/>
                <a:cs typeface="Calibri" panose="020F0502020204030204" pitchFamily="34" charset="0"/>
              </a:rPr>
              <a:t> and </a:t>
            </a:r>
            <a:r>
              <a:rPr lang="fi-FI" altLang="fi-FI" sz="3600" dirty="0" err="1">
                <a:latin typeface="Calibri" panose="020F0502020204030204" pitchFamily="34" charset="0"/>
                <a:cs typeface="Calibri" panose="020F0502020204030204" pitchFamily="34" charset="0"/>
              </a:rPr>
              <a:t>the</a:t>
            </a:r>
            <a:r>
              <a:rPr lang="fi-FI" altLang="fi-FI" sz="3600" dirty="0">
                <a:latin typeface="Calibri" panose="020F0502020204030204" pitchFamily="34" charset="0"/>
                <a:cs typeface="Calibri" panose="020F0502020204030204" pitchFamily="34" charset="0"/>
              </a:rPr>
              <a:t> </a:t>
            </a:r>
            <a:r>
              <a:rPr lang="fi-FI" altLang="fi-FI" sz="3600" dirty="0" err="1">
                <a:latin typeface="Calibri" panose="020F0502020204030204" pitchFamily="34" charset="0"/>
                <a:cs typeface="Calibri" panose="020F0502020204030204" pitchFamily="34" charset="0"/>
              </a:rPr>
              <a:t>bullied</a:t>
            </a:r>
            <a:r>
              <a:rPr lang="fi-FI" altLang="fi-FI" sz="3600" dirty="0">
                <a:latin typeface="Calibri" panose="020F0502020204030204" pitchFamily="34" charset="0"/>
                <a:cs typeface="Calibri" panose="020F0502020204030204" pitchFamily="34" charset="0"/>
              </a:rPr>
              <a:t> </a:t>
            </a:r>
            <a:r>
              <a:rPr lang="fi-FI" altLang="fi-FI" sz="3600" dirty="0" err="1">
                <a:latin typeface="Calibri" panose="020F0502020204030204" pitchFamily="34" charset="0"/>
                <a:cs typeface="Calibri" panose="020F0502020204030204" pitchFamily="34" charset="0"/>
              </a:rPr>
              <a:t>students</a:t>
            </a:r>
            <a:endParaRPr lang="en-GB" altLang="fi-FI" sz="3600"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5807FD52-2B49-5941-A431-52BC675F38BE}"/>
              </a:ext>
            </a:extLst>
          </p:cNvPr>
          <p:cNvSpPr>
            <a:spLocks noGrp="1" noChangeArrowheads="1"/>
          </p:cNvSpPr>
          <p:nvPr>
            <p:ph idx="1"/>
          </p:nvPr>
        </p:nvSpPr>
        <p:spPr>
          <a:xfrm>
            <a:off x="611560" y="2513161"/>
            <a:ext cx="7920880" cy="3940175"/>
          </a:xfrm>
        </p:spPr>
        <p:txBody>
          <a:bodyPr>
            <a:normAutofit/>
          </a:bodyPr>
          <a:lstStyle/>
          <a:p>
            <a:r>
              <a:rPr lang="fi-FI" altLang="fi-FI" sz="3200" dirty="0" err="1">
                <a:latin typeface="Calibri" panose="020F0502020204030204" pitchFamily="34" charset="0"/>
                <a:cs typeface="Calibri" panose="020F0502020204030204" pitchFamily="34" charset="0"/>
              </a:rPr>
              <a:t>Most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children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do</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not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accept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bullying</a:t>
            </a:r>
            <a:r>
              <a:rPr lang="fi-FI" altLang="fi-FI" sz="3200" dirty="0">
                <a:latin typeface="Calibri" panose="020F0502020204030204" pitchFamily="34" charset="0"/>
                <a:cs typeface="Calibri" panose="020F0502020204030204" pitchFamily="34" charset="0"/>
              </a:rPr>
              <a:t>  </a:t>
            </a:r>
          </a:p>
          <a:p>
            <a:r>
              <a:rPr lang="fi-FI" altLang="fi-FI" sz="3200" dirty="0" err="1">
                <a:latin typeface="Calibri" panose="020F0502020204030204" pitchFamily="34" charset="0"/>
                <a:cs typeface="Calibri" panose="020F0502020204030204" pitchFamily="34" charset="0"/>
              </a:rPr>
              <a:t>Many</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however</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end</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up</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following</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bully</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or</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keeping</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quiet</a:t>
            </a:r>
            <a:r>
              <a:rPr lang="fi-FI" altLang="fi-FI" sz="3200" dirty="0">
                <a:latin typeface="Calibri" panose="020F0502020204030204" pitchFamily="34" charset="0"/>
                <a:cs typeface="Calibri" panose="020F0502020204030204" pitchFamily="34" charset="0"/>
              </a:rPr>
              <a:t>. </a:t>
            </a:r>
            <a:endParaRPr lang="en-US" altLang="fi-FI" sz="3200" dirty="0">
              <a:solidFill>
                <a:srgbClr val="FF0000"/>
              </a:solidFill>
              <a:latin typeface="Calibri" panose="020F0502020204030204" pitchFamily="34" charset="0"/>
              <a:cs typeface="Calibri" panose="020F0502020204030204" pitchFamily="34" charset="0"/>
            </a:endParaRPr>
          </a:p>
          <a:p>
            <a:r>
              <a:rPr lang="en-US" altLang="fi-FI" sz="3200" dirty="0">
                <a:latin typeface="Calibri" panose="020F0502020204030204" pitchFamily="34" charset="0"/>
                <a:cs typeface="Calibri" panose="020F0502020204030204" pitchFamily="34" charset="0"/>
              </a:rPr>
              <a:t>Only a few support the bullied student. </a:t>
            </a:r>
            <a:endParaRPr lang="fi-FI" altLang="fi-FI" sz="3200" dirty="0">
              <a:latin typeface="Calibri" panose="020F0502020204030204" pitchFamily="34" charset="0"/>
              <a:cs typeface="Calibri" panose="020F0502020204030204" pitchFamily="34" charset="0"/>
            </a:endParaRPr>
          </a:p>
        </p:txBody>
      </p:sp>
      <p:sp>
        <p:nvSpPr>
          <p:cNvPr id="4" name="Rectangle 1">
            <a:extLst>
              <a:ext uri="{FF2B5EF4-FFF2-40B4-BE49-F238E27FC236}">
                <a16:creationId xmlns:a16="http://schemas.microsoft.com/office/drawing/2014/main" id="{0546B041-E93C-EB4D-A72C-5562EB9CDAE4}"/>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Coordination</a:t>
            </a:r>
            <a:endParaRPr lang="en-GB" altLang="fi-FI" sz="1800" b="0" dirty="0">
              <a:solidFill>
                <a:schemeClr val="bg1"/>
              </a:solidFill>
            </a:endParaRPr>
          </a:p>
        </p:txBody>
      </p:sp>
    </p:spTree>
    <p:extLst>
      <p:ext uri="{BB962C8B-B14F-4D97-AF65-F5344CB8AC3E}">
        <p14:creationId xmlns:p14="http://schemas.microsoft.com/office/powerpoint/2010/main" val="3836015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FF7578B-FAE7-9441-9FF3-71A88F6709A8}"/>
              </a:ext>
            </a:extLst>
          </p:cNvPr>
          <p:cNvSpPr>
            <a:spLocks noGrp="1" noChangeArrowheads="1"/>
          </p:cNvSpPr>
          <p:nvPr>
            <p:ph idx="1"/>
          </p:nvPr>
        </p:nvSpPr>
        <p:spPr>
          <a:xfrm>
            <a:off x="323528" y="2348880"/>
            <a:ext cx="8208912" cy="4300707"/>
          </a:xfrm>
        </p:spPr>
        <p:txBody>
          <a:bodyPr>
            <a:normAutofit/>
          </a:bodyPr>
          <a:lstStyle/>
          <a:p>
            <a:pPr eaLnBrk="1" hangingPunct="1"/>
            <a:r>
              <a:rPr lang="en-US" altLang="fi-FI" sz="3200" dirty="0">
                <a:latin typeface="Calibri" panose="020F0502020204030204" pitchFamily="34" charset="0"/>
                <a:cs typeface="Calibri" panose="020F0502020204030204" pitchFamily="34" charset="0"/>
              </a:rPr>
              <a:t>Bullying-related group norms often dictate that being friends with the bullied student is not allowed; you’re not supposed to accept him/her. </a:t>
            </a:r>
          </a:p>
          <a:p>
            <a:pPr eaLnBrk="1" hangingPunct="1"/>
            <a:r>
              <a:rPr lang="en-US" altLang="fi-FI" sz="3200" dirty="0">
                <a:latin typeface="Calibri" panose="020F0502020204030204" pitchFamily="34" charset="0"/>
                <a:cs typeface="Calibri" panose="020F0502020204030204" pitchFamily="34" charset="0"/>
              </a:rPr>
              <a:t>The bullied student’s status in the group continues to worsen over time.</a:t>
            </a:r>
            <a:r>
              <a:rPr lang="en-US" altLang="fi-FI" sz="3200" dirty="0">
                <a:solidFill>
                  <a:srgbClr val="FF0000"/>
                </a:solidFill>
                <a:latin typeface="Calibri" panose="020F0502020204030204" pitchFamily="34" charset="0"/>
                <a:cs typeface="Calibri" panose="020F0502020204030204" pitchFamily="34" charset="0"/>
              </a:rPr>
              <a:t> </a:t>
            </a:r>
          </a:p>
        </p:txBody>
      </p:sp>
      <p:sp>
        <p:nvSpPr>
          <p:cNvPr id="3" name="Rectangle 1">
            <a:extLst>
              <a:ext uri="{FF2B5EF4-FFF2-40B4-BE49-F238E27FC236}">
                <a16:creationId xmlns:a16="http://schemas.microsoft.com/office/drawing/2014/main" id="{AF86DCC7-AEE6-FC46-A835-E695C9DF8BE8}"/>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Coordination</a:t>
            </a:r>
            <a:endParaRPr lang="en-GB" altLang="fi-FI" sz="1800" b="0" dirty="0">
              <a:solidFill>
                <a:schemeClr val="bg1"/>
              </a:solidFill>
            </a:endParaRPr>
          </a:p>
        </p:txBody>
      </p:sp>
    </p:spTree>
    <p:extLst>
      <p:ext uri="{BB962C8B-B14F-4D97-AF65-F5344CB8AC3E}">
        <p14:creationId xmlns:p14="http://schemas.microsoft.com/office/powerpoint/2010/main" val="938322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3826EBA-6025-2C49-9F43-02F181C1120F}"/>
              </a:ext>
            </a:extLst>
          </p:cNvPr>
          <p:cNvSpPr>
            <a:spLocks noGrp="1" noChangeArrowheads="1"/>
          </p:cNvSpPr>
          <p:nvPr>
            <p:ph idx="1"/>
          </p:nvPr>
        </p:nvSpPr>
        <p:spPr>
          <a:xfrm>
            <a:off x="611560" y="2276872"/>
            <a:ext cx="7920880" cy="3940175"/>
          </a:xfrm>
        </p:spPr>
        <p:txBody>
          <a:bodyPr>
            <a:normAutofit/>
          </a:bodyPr>
          <a:lstStyle/>
          <a:p>
            <a:pPr eaLnBrk="1" hangingPunct="1">
              <a:defRPr/>
            </a:pPr>
            <a:r>
              <a:rPr lang="fi-FI" altLang="fi-FI" sz="3200" dirty="0" err="1">
                <a:latin typeface="Calibri" panose="020F0502020204030204" pitchFamily="34" charset="0"/>
                <a:cs typeface="Calibri" panose="020F0502020204030204" pitchFamily="34" charset="0"/>
              </a:rPr>
              <a:t>It’s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important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that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all</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students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understand</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that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they</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can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make</a:t>
            </a:r>
            <a:r>
              <a:rPr lang="fi-FI" altLang="fi-FI" sz="3200" dirty="0">
                <a:latin typeface="Calibri" panose="020F0502020204030204" pitchFamily="34" charset="0"/>
                <a:cs typeface="Calibri" panose="020F0502020204030204" pitchFamily="34" charset="0"/>
              </a:rPr>
              <a:t> a </a:t>
            </a:r>
            <a:r>
              <a:rPr lang="fi-FI" altLang="fi-FI" sz="3200" dirty="0" err="1">
                <a:latin typeface="Calibri" panose="020F0502020204030204" pitchFamily="34" charset="0"/>
                <a:cs typeface="Calibri" panose="020F0502020204030204" pitchFamily="34" charset="0"/>
              </a:rPr>
              <a:t>difference</a:t>
            </a:r>
            <a:r>
              <a:rPr lang="fi-FI" altLang="fi-FI" sz="3200" dirty="0">
                <a:latin typeface="Calibri" panose="020F0502020204030204" pitchFamily="34" charset="0"/>
                <a:cs typeface="Calibri" panose="020F0502020204030204" pitchFamily="34" charset="0"/>
              </a:rPr>
              <a:t>!</a:t>
            </a:r>
          </a:p>
          <a:p>
            <a:pPr marL="402336" lvl="1" indent="0" eaLnBrk="1" hangingPunct="1">
              <a:buNone/>
              <a:defRPr/>
            </a:pPr>
            <a:r>
              <a:rPr lang="fi-FI" altLang="fi-FI" sz="3200" dirty="0">
                <a:latin typeface="Calibri" panose="020F0502020204030204" pitchFamily="34" charset="0"/>
                <a:cs typeface="Calibri" panose="020F0502020204030204" pitchFamily="34" charset="0"/>
              </a:rPr>
              <a:t>”</a:t>
            </a:r>
            <a:r>
              <a:rPr lang="fi-FI" altLang="fi-FI" sz="3200" dirty="0" err="1">
                <a:latin typeface="Calibri" panose="020F0502020204030204" pitchFamily="34" charset="0"/>
                <a:cs typeface="Calibri" panose="020F0502020204030204" pitchFamily="34" charset="0"/>
              </a:rPr>
              <a:t>Let’s</a:t>
            </a:r>
            <a:r>
              <a:rPr lang="fi-FI" altLang="fi-FI" sz="3200" dirty="0">
                <a:latin typeface="Calibri" panose="020F0502020204030204" pitchFamily="34" charset="0"/>
                <a:cs typeface="Calibri" panose="020F0502020204030204" pitchFamily="34" charset="0"/>
              </a:rPr>
              <a:t> stop </a:t>
            </a:r>
            <a:r>
              <a:rPr lang="fi-FI" altLang="fi-FI" sz="3200" dirty="0" err="1">
                <a:latin typeface="Calibri" panose="020F0502020204030204" pitchFamily="34" charset="0"/>
                <a:cs typeface="Calibri" panose="020F0502020204030204" pitchFamily="34" charset="0"/>
              </a:rPr>
              <a:t>bullying</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together</a:t>
            </a:r>
            <a:r>
              <a:rPr lang="fi-FI" altLang="fi-FI" sz="3200" dirty="0">
                <a:latin typeface="Calibri" panose="020F0502020204030204" pitchFamily="34" charset="0"/>
                <a:cs typeface="Calibri" panose="020F0502020204030204" pitchFamily="34" charset="0"/>
              </a:rPr>
              <a:t>!”</a:t>
            </a:r>
          </a:p>
          <a:p>
            <a:pPr marL="457200" lvl="1" indent="0" eaLnBrk="1" hangingPunct="1">
              <a:buNone/>
              <a:defRPr/>
            </a:pPr>
            <a:endParaRPr lang="fi-FI" altLang="fi-FI" sz="3200" dirty="0">
              <a:solidFill>
                <a:schemeClr val="tx2">
                  <a:lumMod val="75000"/>
                  <a:lumOff val="25000"/>
                </a:schemeClr>
              </a:solidFill>
              <a:latin typeface="Calibri" panose="020F0502020204030204" pitchFamily="34" charset="0"/>
              <a:cs typeface="Calibri" panose="020F0502020204030204" pitchFamily="34" charset="0"/>
            </a:endParaRPr>
          </a:p>
          <a:p>
            <a:pPr marL="457200" lvl="1" indent="0" eaLnBrk="1" hangingPunct="1">
              <a:buNone/>
              <a:defRPr/>
            </a:pPr>
            <a:r>
              <a:rPr lang="fi-FI" altLang="fi-FI" sz="3200" b="1" dirty="0" err="1">
                <a:solidFill>
                  <a:schemeClr val="tx2">
                    <a:lumMod val="75000"/>
                    <a:lumOff val="25000"/>
                  </a:schemeClr>
                </a:solidFill>
                <a:latin typeface="Calibri" panose="020F0502020204030204" pitchFamily="34" charset="0"/>
                <a:cs typeface="Calibri" panose="020F0502020204030204" pitchFamily="34" charset="0"/>
              </a:rPr>
              <a:t>This</a:t>
            </a:r>
            <a:r>
              <a:rPr lang="fi-FI" altLang="fi-FI" sz="3200" b="1" dirty="0">
                <a:solidFill>
                  <a:schemeClr val="tx2">
                    <a:lumMod val="75000"/>
                    <a:lumOff val="25000"/>
                  </a:schemeClr>
                </a:solidFill>
                <a:latin typeface="Calibri" panose="020F0502020204030204" pitchFamily="34" charset="0"/>
                <a:cs typeface="Calibri" panose="020F0502020204030204" pitchFamily="34" charset="0"/>
              </a:rPr>
              <a:t> is </a:t>
            </a:r>
            <a:r>
              <a:rPr lang="fi-FI" altLang="fi-FI" sz="3200" b="1" dirty="0" err="1">
                <a:solidFill>
                  <a:schemeClr val="tx2">
                    <a:lumMod val="75000"/>
                    <a:lumOff val="25000"/>
                  </a:schemeClr>
                </a:solidFill>
                <a:latin typeface="Calibri" panose="020F0502020204030204" pitchFamily="34" charset="0"/>
                <a:cs typeface="Calibri" panose="020F0502020204030204" pitchFamily="34" charset="0"/>
              </a:rPr>
              <a:t>the</a:t>
            </a:r>
            <a:r>
              <a:rPr lang="fi-FI" altLang="fi-FI" sz="3200" b="1" dirty="0">
                <a:solidFill>
                  <a:schemeClr val="tx2">
                    <a:lumMod val="75000"/>
                    <a:lumOff val="25000"/>
                  </a:schemeClr>
                </a:solidFill>
                <a:latin typeface="Calibri" panose="020F0502020204030204" pitchFamily="34" charset="0"/>
                <a:cs typeface="Calibri" panose="020F0502020204030204" pitchFamily="34" charset="0"/>
              </a:rPr>
              <a:t> </a:t>
            </a:r>
            <a:r>
              <a:rPr lang="fi-FI" altLang="fi-FI" sz="3200" b="1" dirty="0" err="1">
                <a:solidFill>
                  <a:schemeClr val="tx2">
                    <a:lumMod val="75000"/>
                    <a:lumOff val="25000"/>
                  </a:schemeClr>
                </a:solidFill>
                <a:latin typeface="Calibri" panose="020F0502020204030204" pitchFamily="34" charset="0"/>
                <a:cs typeface="Calibri" panose="020F0502020204030204" pitchFamily="34" charset="0"/>
              </a:rPr>
              <a:t>goal</a:t>
            </a:r>
            <a:r>
              <a:rPr lang="fi-FI" altLang="fi-FI" sz="3200" b="1" dirty="0">
                <a:solidFill>
                  <a:schemeClr val="tx2">
                    <a:lumMod val="75000"/>
                    <a:lumOff val="25000"/>
                  </a:schemeClr>
                </a:solidFill>
                <a:latin typeface="Calibri" panose="020F0502020204030204" pitchFamily="34" charset="0"/>
                <a:cs typeface="Calibri" panose="020F0502020204030204" pitchFamily="34" charset="0"/>
              </a:rPr>
              <a:t> of </a:t>
            </a:r>
            <a:r>
              <a:rPr lang="fi-FI" altLang="fi-FI" sz="3200" b="1" dirty="0" err="1">
                <a:solidFill>
                  <a:schemeClr val="tx2">
                    <a:lumMod val="75000"/>
                    <a:lumOff val="25000"/>
                  </a:schemeClr>
                </a:solidFill>
                <a:latin typeface="Calibri" panose="020F0502020204030204" pitchFamily="34" charset="0"/>
                <a:cs typeface="Calibri" panose="020F0502020204030204" pitchFamily="34" charset="0"/>
              </a:rPr>
              <a:t>the</a:t>
            </a:r>
            <a:r>
              <a:rPr lang="fi-FI" altLang="fi-FI" sz="3200" b="1" dirty="0">
                <a:solidFill>
                  <a:schemeClr val="tx2">
                    <a:lumMod val="75000"/>
                    <a:lumOff val="25000"/>
                  </a:schemeClr>
                </a:solidFill>
                <a:latin typeface="Calibri" panose="020F0502020204030204" pitchFamily="34" charset="0"/>
                <a:cs typeface="Calibri" panose="020F0502020204030204" pitchFamily="34" charset="0"/>
              </a:rPr>
              <a:t> Universal </a:t>
            </a:r>
            <a:r>
              <a:rPr lang="fi-FI" altLang="fi-FI" sz="3200" b="1" dirty="0" err="1">
                <a:solidFill>
                  <a:schemeClr val="tx2">
                    <a:lumMod val="75000"/>
                    <a:lumOff val="25000"/>
                  </a:schemeClr>
                </a:solidFill>
                <a:latin typeface="Calibri" panose="020F0502020204030204" pitchFamily="34" charset="0"/>
                <a:cs typeface="Calibri" panose="020F0502020204030204" pitchFamily="34" charset="0"/>
              </a:rPr>
              <a:t>actions</a:t>
            </a:r>
            <a:r>
              <a:rPr lang="fi-FI" altLang="fi-FI" sz="3200" b="1" dirty="0">
                <a:solidFill>
                  <a:schemeClr val="tx2">
                    <a:lumMod val="75000"/>
                    <a:lumOff val="25000"/>
                  </a:schemeClr>
                </a:solidFill>
                <a:latin typeface="Calibri" panose="020F0502020204030204" pitchFamily="34" charset="0"/>
                <a:cs typeface="Calibri" panose="020F0502020204030204" pitchFamily="34" charset="0"/>
              </a:rPr>
              <a:t> in </a:t>
            </a:r>
            <a:r>
              <a:rPr lang="fi-FI" altLang="fi-FI" sz="3200" b="1" dirty="0" err="1">
                <a:solidFill>
                  <a:schemeClr val="tx2">
                    <a:lumMod val="75000"/>
                    <a:lumOff val="25000"/>
                  </a:schemeClr>
                </a:solidFill>
                <a:latin typeface="Calibri" panose="020F0502020204030204" pitchFamily="34" charset="0"/>
                <a:cs typeface="Calibri" panose="020F0502020204030204" pitchFamily="34" charset="0"/>
              </a:rPr>
              <a:t>KiVa</a:t>
            </a:r>
            <a:r>
              <a:rPr lang="fi-FI" altLang="fi-FI" sz="3200" b="1" dirty="0">
                <a:solidFill>
                  <a:schemeClr val="tx2">
                    <a:lumMod val="75000"/>
                    <a:lumOff val="25000"/>
                  </a:schemeClr>
                </a:solidFill>
                <a:latin typeface="Calibri" panose="020F0502020204030204" pitchFamily="34" charset="0"/>
                <a:cs typeface="Calibri" panose="020F0502020204030204" pitchFamily="34" charset="0"/>
              </a:rPr>
              <a:t> </a:t>
            </a:r>
            <a:r>
              <a:rPr lang="fi-FI" altLang="fi-FI" sz="3200" b="1" dirty="0" err="1">
                <a:solidFill>
                  <a:schemeClr val="tx2">
                    <a:lumMod val="75000"/>
                    <a:lumOff val="25000"/>
                  </a:schemeClr>
                </a:solidFill>
                <a:latin typeface="Calibri" panose="020F0502020204030204" pitchFamily="34" charset="0"/>
                <a:cs typeface="Calibri" panose="020F0502020204030204" pitchFamily="34" charset="0"/>
              </a:rPr>
              <a:t>antibullying</a:t>
            </a:r>
            <a:r>
              <a:rPr lang="fi-FI" altLang="fi-FI" sz="3200" b="1" dirty="0">
                <a:solidFill>
                  <a:schemeClr val="tx2">
                    <a:lumMod val="75000"/>
                    <a:lumOff val="25000"/>
                  </a:schemeClr>
                </a:solidFill>
                <a:latin typeface="Calibri" panose="020F0502020204030204" pitchFamily="34" charset="0"/>
                <a:cs typeface="Calibri" panose="020F0502020204030204" pitchFamily="34" charset="0"/>
              </a:rPr>
              <a:t> </a:t>
            </a:r>
            <a:r>
              <a:rPr lang="fi-FI" altLang="fi-FI" sz="3200" b="1" dirty="0" err="1">
                <a:solidFill>
                  <a:schemeClr val="tx2">
                    <a:lumMod val="75000"/>
                    <a:lumOff val="25000"/>
                  </a:schemeClr>
                </a:solidFill>
                <a:latin typeface="Calibri" panose="020F0502020204030204" pitchFamily="34" charset="0"/>
                <a:cs typeface="Calibri" panose="020F0502020204030204" pitchFamily="34" charset="0"/>
              </a:rPr>
              <a:t>programme</a:t>
            </a:r>
            <a:r>
              <a:rPr lang="fi-FI" altLang="fi-FI" sz="3200" b="1" dirty="0">
                <a:solidFill>
                  <a:schemeClr val="tx2">
                    <a:lumMod val="75000"/>
                    <a:lumOff val="25000"/>
                  </a:schemeClr>
                </a:solidFill>
                <a:latin typeface="Calibri" panose="020F0502020204030204" pitchFamily="34" charset="0"/>
                <a:cs typeface="Calibri" panose="020F0502020204030204" pitchFamily="34" charset="0"/>
              </a:rPr>
              <a:t>.</a:t>
            </a:r>
          </a:p>
        </p:txBody>
      </p:sp>
      <p:sp>
        <p:nvSpPr>
          <p:cNvPr id="4" name="Rectangle 1">
            <a:extLst>
              <a:ext uri="{FF2B5EF4-FFF2-40B4-BE49-F238E27FC236}">
                <a16:creationId xmlns:a16="http://schemas.microsoft.com/office/drawing/2014/main" id="{CD42C9B7-BC07-2B41-B06B-3222B528E56B}"/>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Coordination</a:t>
            </a:r>
            <a:endParaRPr lang="fi-FI" altLang="fi-FI" sz="1800" b="0" dirty="0">
              <a:solidFill>
                <a:schemeClr val="bg1"/>
              </a:solidFill>
            </a:endParaRPr>
          </a:p>
        </p:txBody>
      </p:sp>
    </p:spTree>
    <p:extLst>
      <p:ext uri="{BB962C8B-B14F-4D97-AF65-F5344CB8AC3E}">
        <p14:creationId xmlns:p14="http://schemas.microsoft.com/office/powerpoint/2010/main" val="781163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7F02D10-1BAE-174A-B9A3-3F8BB378AA37}"/>
              </a:ext>
            </a:extLst>
          </p:cNvPr>
          <p:cNvSpPr>
            <a:spLocks noGrp="1" noChangeArrowheads="1"/>
          </p:cNvSpPr>
          <p:nvPr>
            <p:ph idx="1"/>
          </p:nvPr>
        </p:nvSpPr>
        <p:spPr>
          <a:xfrm>
            <a:off x="251520" y="2348880"/>
            <a:ext cx="8208912" cy="4156199"/>
          </a:xfrm>
        </p:spPr>
        <p:txBody>
          <a:bodyPr>
            <a:normAutofit/>
          </a:bodyPr>
          <a:lstStyle/>
          <a:p>
            <a:pPr lvl="1" eaLnBrk="1" hangingPunct="1"/>
            <a:r>
              <a:rPr lang="fi-FI" altLang="fi-FI" sz="2800" dirty="0" smtClean="0">
                <a:latin typeface="Calibri" panose="020F0502020204030204" pitchFamily="34" charset="0"/>
                <a:cs typeface="Calibri" panose="020F0502020204030204" pitchFamily="34" charset="0"/>
              </a:rPr>
              <a:t>Getting </a:t>
            </a:r>
            <a:r>
              <a:rPr lang="fi-FI" altLang="fi-FI" sz="2800" dirty="0">
                <a:latin typeface="Calibri" panose="020F0502020204030204" pitchFamily="34" charset="0"/>
                <a:cs typeface="Calibri" panose="020F0502020204030204" pitchFamily="34" charset="0"/>
              </a:rPr>
              <a:t>the children to understand the role a group plays in bullying.</a:t>
            </a:r>
          </a:p>
          <a:p>
            <a:pPr lvl="1" eaLnBrk="1" hangingPunct="1"/>
            <a:r>
              <a:rPr lang="fi-FI" altLang="fi-FI" sz="2800" dirty="0" err="1">
                <a:latin typeface="Calibri" panose="020F0502020204030204" pitchFamily="34" charset="0"/>
                <a:cs typeface="Calibri" panose="020F0502020204030204" pitchFamily="34" charset="0"/>
              </a:rPr>
              <a:t>Increasing</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empathy</a:t>
            </a:r>
            <a:r>
              <a:rPr lang="fi-FI" altLang="fi-FI" sz="2800" dirty="0">
                <a:latin typeface="Calibri" panose="020F0502020204030204" pitchFamily="34" charset="0"/>
                <a:cs typeface="Calibri" panose="020F0502020204030204" pitchFamily="34" charset="0"/>
              </a:rPr>
              <a:t> for </a:t>
            </a:r>
            <a:r>
              <a:rPr lang="fi-FI" altLang="fi-FI" sz="2800" dirty="0" err="1">
                <a:latin typeface="Calibri" panose="020F0502020204030204" pitchFamily="34" charset="0"/>
                <a:cs typeface="Calibri" panose="020F0502020204030204" pitchFamily="34" charset="0"/>
              </a:rPr>
              <a:t>the</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bullied</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students</a:t>
            </a:r>
            <a:r>
              <a:rPr lang="fi-FI" altLang="fi-FI" sz="2800" dirty="0">
                <a:latin typeface="Calibri" panose="020F0502020204030204" pitchFamily="34" charset="0"/>
                <a:cs typeface="Calibri" panose="020F0502020204030204" pitchFamily="34" charset="0"/>
              </a:rPr>
              <a:t>.</a:t>
            </a:r>
          </a:p>
          <a:p>
            <a:pPr lvl="1" eaLnBrk="1" hangingPunct="1"/>
            <a:r>
              <a:rPr lang="fi-FI" altLang="fi-FI" sz="2800" dirty="0">
                <a:latin typeface="Calibri" panose="020F0502020204030204" pitchFamily="34" charset="0"/>
                <a:cs typeface="Calibri" panose="020F0502020204030204" pitchFamily="34" charset="0"/>
              </a:rPr>
              <a:t>Learning </a:t>
            </a:r>
            <a:r>
              <a:rPr lang="fi-FI" altLang="fi-FI" sz="2800" dirty="0" err="1">
                <a:latin typeface="Calibri" panose="020F0502020204030204" pitchFamily="34" charset="0"/>
                <a:cs typeface="Calibri" panose="020F0502020204030204" pitchFamily="34" charset="0"/>
              </a:rPr>
              <a:t>ways</a:t>
            </a:r>
            <a:r>
              <a:rPr lang="fi-FI" altLang="fi-FI" sz="2800" dirty="0">
                <a:latin typeface="Calibri" panose="020F0502020204030204" pitchFamily="34" charset="0"/>
                <a:cs typeface="Calibri" panose="020F0502020204030204" pitchFamily="34" charset="0"/>
              </a:rPr>
              <a:t> to </a:t>
            </a:r>
            <a:r>
              <a:rPr lang="fi-FI" altLang="fi-FI" sz="2800" dirty="0" err="1">
                <a:latin typeface="Calibri" panose="020F0502020204030204" pitchFamily="34" charset="0"/>
                <a:cs typeface="Calibri" panose="020F0502020204030204" pitchFamily="34" charset="0"/>
              </a:rPr>
              <a:t>support</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the</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bullied</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student</a:t>
            </a:r>
            <a:r>
              <a:rPr lang="fi-FI" altLang="fi-FI" sz="2800" dirty="0">
                <a:latin typeface="Calibri" panose="020F0502020204030204" pitchFamily="34" charset="0"/>
                <a:cs typeface="Calibri" panose="020F0502020204030204" pitchFamily="34" charset="0"/>
              </a:rPr>
              <a:t>, and </a:t>
            </a:r>
            <a:r>
              <a:rPr lang="fi-FI" altLang="fi-FI" sz="2800" dirty="0" err="1">
                <a:latin typeface="Calibri" panose="020F0502020204030204" pitchFamily="34" charset="0"/>
                <a:cs typeface="Calibri" panose="020F0502020204030204" pitchFamily="34" charset="0"/>
              </a:rPr>
              <a:t>taking</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responsibility</a:t>
            </a:r>
            <a:r>
              <a:rPr lang="fi-FI" altLang="fi-FI" sz="2800" dirty="0">
                <a:latin typeface="Calibri" panose="020F0502020204030204" pitchFamily="34" charset="0"/>
                <a:cs typeface="Calibri" panose="020F0502020204030204" pitchFamily="34" charset="0"/>
              </a:rPr>
              <a:t> for </a:t>
            </a:r>
            <a:r>
              <a:rPr lang="fi-FI" altLang="fi-FI" sz="2800" dirty="0" err="1">
                <a:latin typeface="Calibri" panose="020F0502020204030204" pitchFamily="34" charset="0"/>
                <a:cs typeface="Calibri" panose="020F0502020204030204" pitchFamily="34" charset="0"/>
              </a:rPr>
              <a:t>not</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allowing</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bullying</a:t>
            </a:r>
            <a:r>
              <a:rPr lang="fi-FI" altLang="fi-FI" sz="2800" dirty="0">
                <a:latin typeface="Calibri" panose="020F0502020204030204" pitchFamily="34" charset="0"/>
                <a:cs typeface="Calibri" panose="020F0502020204030204" pitchFamily="34" charset="0"/>
              </a:rPr>
              <a:t> to </a:t>
            </a:r>
            <a:r>
              <a:rPr lang="fi-FI" altLang="fi-FI" sz="2800" dirty="0" err="1">
                <a:latin typeface="Calibri" panose="020F0502020204030204" pitchFamily="34" charset="0"/>
                <a:cs typeface="Calibri" panose="020F0502020204030204" pitchFamily="34" charset="0"/>
              </a:rPr>
              <a:t>occur</a:t>
            </a:r>
            <a:r>
              <a:rPr lang="fi-FI" altLang="fi-FI" sz="2800" dirty="0">
                <a:latin typeface="Calibri" panose="020F0502020204030204" pitchFamily="34" charset="0"/>
                <a:cs typeface="Calibri" panose="020F0502020204030204" pitchFamily="34" charset="0"/>
              </a:rPr>
              <a:t> in </a:t>
            </a:r>
            <a:r>
              <a:rPr lang="fi-FI" altLang="fi-FI" sz="2800" dirty="0" err="1">
                <a:latin typeface="Calibri" panose="020F0502020204030204" pitchFamily="34" charset="0"/>
                <a:cs typeface="Calibri" panose="020F0502020204030204" pitchFamily="34" charset="0"/>
              </a:rPr>
              <a:t>the</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group</a:t>
            </a:r>
            <a:r>
              <a:rPr lang="fi-FI" altLang="fi-FI" sz="2800" dirty="0">
                <a:latin typeface="Calibri" panose="020F0502020204030204" pitchFamily="34" charset="0"/>
                <a:cs typeface="Calibri" panose="020F0502020204030204" pitchFamily="34" charset="0"/>
              </a:rPr>
              <a:t>.  </a:t>
            </a:r>
          </a:p>
        </p:txBody>
      </p:sp>
      <p:sp>
        <p:nvSpPr>
          <p:cNvPr id="3" name="Rectangle 1">
            <a:extLst>
              <a:ext uri="{FF2B5EF4-FFF2-40B4-BE49-F238E27FC236}">
                <a16:creationId xmlns:a16="http://schemas.microsoft.com/office/drawing/2014/main" id="{015F6504-F61B-FD43-86F2-0EAAF519EA5A}"/>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
        <p:nvSpPr>
          <p:cNvPr id="4" name="Rectangle 3"/>
          <p:cNvSpPr/>
          <p:nvPr/>
        </p:nvSpPr>
        <p:spPr>
          <a:xfrm>
            <a:off x="611560" y="908720"/>
            <a:ext cx="5813836" cy="584775"/>
          </a:xfrm>
          <a:prstGeom prst="rect">
            <a:avLst/>
          </a:prstGeom>
        </p:spPr>
        <p:txBody>
          <a:bodyPr wrap="none">
            <a:spAutoFit/>
          </a:bodyPr>
          <a:lstStyle/>
          <a:p>
            <a:pPr marL="0" indent="0" eaLnBrk="1" hangingPunct="1">
              <a:buNone/>
            </a:pPr>
            <a:r>
              <a:rPr lang="fi-FI" altLang="fi-FI" sz="3200" dirty="0">
                <a:latin typeface="Calibri" panose="020F0502020204030204" pitchFamily="34" charset="0"/>
                <a:cs typeface="Calibri" panose="020F0502020204030204" pitchFamily="34" charset="0"/>
              </a:rPr>
              <a:t>Goals for the lessons and themes:</a:t>
            </a:r>
          </a:p>
        </p:txBody>
      </p:sp>
    </p:spTree>
    <p:extLst>
      <p:ext uri="{BB962C8B-B14F-4D97-AF65-F5344CB8AC3E}">
        <p14:creationId xmlns:p14="http://schemas.microsoft.com/office/powerpoint/2010/main" val="1609674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4811F0-DDE9-0C47-8786-FBCDE89C5010}"/>
              </a:ext>
            </a:extLst>
          </p:cNvPr>
          <p:cNvSpPr>
            <a:spLocks noGrp="1" noChangeArrowheads="1"/>
          </p:cNvSpPr>
          <p:nvPr>
            <p:ph type="title"/>
          </p:nvPr>
        </p:nvSpPr>
        <p:spPr>
          <a:xfrm>
            <a:off x="611560" y="894815"/>
            <a:ext cx="7920880" cy="1066800"/>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err="1">
                <a:latin typeface="Calibri" panose="020F0502020204030204" pitchFamily="34" charset="0"/>
                <a:cs typeface="Calibri" panose="020F0502020204030204" pitchFamily="34" charset="0"/>
              </a:rPr>
              <a:t>KiVa</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lessons</a:t>
            </a:r>
            <a:r>
              <a:rPr lang="fi-FI" altLang="fi-FI" dirty="0">
                <a:latin typeface="Calibri" panose="020F0502020204030204" pitchFamily="34" charset="0"/>
                <a:cs typeface="Calibri" panose="020F0502020204030204" pitchFamily="34" charset="0"/>
              </a:rPr>
              <a:t> and </a:t>
            </a:r>
            <a:r>
              <a:rPr lang="fi-FI" altLang="fi-FI" dirty="0" err="1">
                <a:latin typeface="Calibri" panose="020F0502020204030204" pitchFamily="34" charset="0"/>
                <a:cs typeface="Calibri" panose="020F0502020204030204" pitchFamily="34" charset="0"/>
              </a:rPr>
              <a:t>themes</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form</a:t>
            </a:r>
            <a:r>
              <a:rPr lang="fi-FI" altLang="fi-FI" dirty="0">
                <a:latin typeface="Calibri" panose="020F0502020204030204" pitchFamily="34" charset="0"/>
                <a:cs typeface="Calibri" panose="020F0502020204030204" pitchFamily="34" charset="0"/>
              </a:rPr>
              <a:t> a </a:t>
            </a:r>
            <a:r>
              <a:rPr lang="fi-FI" altLang="fi-FI" dirty="0" err="1">
                <a:latin typeface="Calibri" panose="020F0502020204030204" pitchFamily="34" charset="0"/>
                <a:cs typeface="Calibri" panose="020F0502020204030204" pitchFamily="34" charset="0"/>
              </a:rPr>
              <a:t>continuum</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during</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the</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basic</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education</a:t>
            </a:r>
            <a:endParaRPr lang="en-GB" altLang="fi-FI"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0207254E-F46F-0E47-BB1D-0CB16C89A648}"/>
              </a:ext>
            </a:extLst>
          </p:cNvPr>
          <p:cNvSpPr>
            <a:spLocks noGrp="1" noChangeArrowheads="1"/>
          </p:cNvSpPr>
          <p:nvPr>
            <p:ph idx="1"/>
          </p:nvPr>
        </p:nvSpPr>
        <p:spPr>
          <a:xfrm>
            <a:off x="611560" y="2513161"/>
            <a:ext cx="7920880" cy="3940175"/>
          </a:xfrm>
        </p:spPr>
        <p:txBody>
          <a:bodyPr>
            <a:normAutofit/>
          </a:bodyPr>
          <a:lstStyle/>
          <a:p>
            <a:pPr eaLnBrk="1" hangingPunct="1"/>
            <a:r>
              <a:rPr lang="fi-FI" altLang="fi-FI" sz="3200" dirty="0" err="1"/>
              <a:t>Lesson</a:t>
            </a:r>
            <a:r>
              <a:rPr lang="fi-FI" altLang="fi-FI" sz="3200" dirty="0"/>
              <a:t> </a:t>
            </a:r>
            <a:r>
              <a:rPr lang="fi-FI" altLang="fi-FI" sz="3200" dirty="0" err="1"/>
              <a:t>plans</a:t>
            </a:r>
            <a:r>
              <a:rPr lang="fi-FI" altLang="fi-FI" sz="3200" dirty="0"/>
              <a:t> (</a:t>
            </a:r>
            <a:r>
              <a:rPr lang="fi-FI" altLang="fi-FI" sz="3200" dirty="0" err="1"/>
              <a:t>Teacher’s</a:t>
            </a:r>
            <a:r>
              <a:rPr lang="fi-FI" altLang="fi-FI" sz="3200" dirty="0"/>
              <a:t> </a:t>
            </a:r>
            <a:r>
              <a:rPr lang="fi-FI" altLang="fi-FI" sz="3200" dirty="0" err="1"/>
              <a:t>manual</a:t>
            </a:r>
            <a:r>
              <a:rPr lang="fi-FI" altLang="fi-FI" sz="3200" dirty="0"/>
              <a:t>)</a:t>
            </a:r>
          </a:p>
          <a:p>
            <a:pPr eaLnBrk="1" hangingPunct="1"/>
            <a:r>
              <a:rPr lang="fi-FI" altLang="fi-FI" sz="3200" dirty="0" err="1"/>
              <a:t>KiVa</a:t>
            </a:r>
            <a:r>
              <a:rPr lang="fi-FI" altLang="fi-FI" sz="3200" dirty="0"/>
              <a:t> </a:t>
            </a:r>
            <a:r>
              <a:rPr lang="fi-FI" altLang="fi-FI" sz="3200" dirty="0" err="1"/>
              <a:t>games</a:t>
            </a:r>
            <a:r>
              <a:rPr lang="fi-FI" altLang="fi-FI" sz="3200" dirty="0"/>
              <a:t> </a:t>
            </a:r>
          </a:p>
        </p:txBody>
      </p:sp>
      <p:sp>
        <p:nvSpPr>
          <p:cNvPr id="4" name="Rectangle 1">
            <a:extLst>
              <a:ext uri="{FF2B5EF4-FFF2-40B4-BE49-F238E27FC236}">
                <a16:creationId xmlns:a16="http://schemas.microsoft.com/office/drawing/2014/main" id="{3E850266-2F66-0048-BBFA-2675F364025A}"/>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Tree>
    <p:extLst>
      <p:ext uri="{BB962C8B-B14F-4D97-AF65-F5344CB8AC3E}">
        <p14:creationId xmlns:p14="http://schemas.microsoft.com/office/powerpoint/2010/main" val="3394172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DD5BDA3-06AA-4E46-B418-38E119400121}"/>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err="1">
                <a:latin typeface="Calibri" panose="020F0502020204030204" pitchFamily="34" charset="0"/>
                <a:cs typeface="Calibri" panose="020F0502020204030204" pitchFamily="34" charset="0"/>
              </a:rPr>
              <a:t>KiVa</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lessons</a:t>
            </a:r>
            <a:r>
              <a:rPr lang="fi-FI" altLang="fi-FI" dirty="0">
                <a:latin typeface="Calibri" panose="020F0502020204030204" pitchFamily="34" charset="0"/>
                <a:cs typeface="Calibri" panose="020F0502020204030204" pitchFamily="34" charset="0"/>
              </a:rPr>
              <a:t> and </a:t>
            </a:r>
            <a:r>
              <a:rPr lang="fi-FI" altLang="fi-FI" dirty="0" err="1">
                <a:latin typeface="Calibri" panose="020F0502020204030204" pitchFamily="34" charset="0"/>
                <a:cs typeface="Calibri" panose="020F0502020204030204" pitchFamily="34" charset="0"/>
              </a:rPr>
              <a:t>themes</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form</a:t>
            </a:r>
            <a:r>
              <a:rPr lang="fi-FI" altLang="fi-FI" dirty="0">
                <a:latin typeface="Calibri" panose="020F0502020204030204" pitchFamily="34" charset="0"/>
                <a:cs typeface="Calibri" panose="020F0502020204030204" pitchFamily="34" charset="0"/>
              </a:rPr>
              <a:t> a </a:t>
            </a:r>
            <a:r>
              <a:rPr lang="fi-FI" altLang="fi-FI" dirty="0" err="1">
                <a:latin typeface="Calibri" panose="020F0502020204030204" pitchFamily="34" charset="0"/>
                <a:cs typeface="Calibri" panose="020F0502020204030204" pitchFamily="34" charset="0"/>
              </a:rPr>
              <a:t>continuum</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during</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the</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basic</a:t>
            </a:r>
            <a:r>
              <a:rPr lang="fi-FI" altLang="fi-FI" dirty="0">
                <a:latin typeface="Calibri" panose="020F0502020204030204" pitchFamily="34" charset="0"/>
                <a:cs typeface="Calibri" panose="020F0502020204030204" pitchFamily="34" charset="0"/>
              </a:rPr>
              <a:t> </a:t>
            </a:r>
            <a:r>
              <a:rPr lang="fi-FI" altLang="fi-FI" dirty="0" err="1">
                <a:latin typeface="Calibri" panose="020F0502020204030204" pitchFamily="34" charset="0"/>
                <a:cs typeface="Calibri" panose="020F0502020204030204" pitchFamily="34" charset="0"/>
              </a:rPr>
              <a:t>education</a:t>
            </a:r>
            <a:endParaRPr lang="en-GB" altLang="fi-FI"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95F35C4B-E276-6649-89AA-45030BCE6BC8}"/>
              </a:ext>
            </a:extLst>
          </p:cNvPr>
          <p:cNvSpPr>
            <a:spLocks noGrp="1" noChangeArrowheads="1"/>
          </p:cNvSpPr>
          <p:nvPr>
            <p:ph idx="1"/>
          </p:nvPr>
        </p:nvSpPr>
        <p:spPr>
          <a:xfrm>
            <a:off x="610022" y="2204864"/>
            <a:ext cx="7920880" cy="3940175"/>
          </a:xfrm>
        </p:spPr>
        <p:txBody>
          <a:bodyPr/>
          <a:lstStyle/>
          <a:p>
            <a:pPr eaLnBrk="1" hangingPunct="1"/>
            <a:r>
              <a:rPr lang="fi-FI" altLang="fi-FI" sz="2400" dirty="0" smtClean="0">
                <a:latin typeface="Calibri" panose="020F0502020204030204" pitchFamily="34" charset="0"/>
                <a:cs typeface="Calibri" panose="020F0502020204030204" pitchFamily="34" charset="0"/>
              </a:rPr>
              <a:t>KS2</a:t>
            </a:r>
          </a:p>
          <a:p>
            <a:pPr marL="0" indent="0" eaLnBrk="1" hangingPunct="1">
              <a:buNone/>
            </a:pPr>
            <a:endParaRPr lang="fi-FI" altLang="fi-FI" sz="2400" dirty="0">
              <a:latin typeface="Calibri" panose="020F0502020204030204" pitchFamily="34" charset="0"/>
              <a:cs typeface="Calibri" panose="020F0502020204030204" pitchFamily="34" charset="0"/>
            </a:endParaRPr>
          </a:p>
          <a:p>
            <a:pPr lvl="1" eaLnBrk="1" hangingPunct="1"/>
            <a:r>
              <a:rPr lang="fi-FI" altLang="fi-FI" sz="2400" dirty="0">
                <a:latin typeface="Calibri" panose="020F0502020204030204" pitchFamily="34" charset="0"/>
                <a:cs typeface="Calibri" panose="020F0502020204030204" pitchFamily="34" charset="0"/>
              </a:rPr>
              <a:t>Lessons for Y</a:t>
            </a:r>
            <a:r>
              <a:rPr lang="fi-FI" altLang="fi-FI" sz="2400" dirty="0" smtClean="0">
                <a:latin typeface="Calibri" panose="020F0502020204030204" pitchFamily="34" charset="0"/>
                <a:cs typeface="Calibri" panose="020F0502020204030204" pitchFamily="34" charset="0"/>
              </a:rPr>
              <a:t>ear </a:t>
            </a:r>
            <a:r>
              <a:rPr lang="fi-FI" altLang="fi-FI" sz="2400" dirty="0">
                <a:latin typeface="Calibri" panose="020F0502020204030204" pitchFamily="34" charset="0"/>
                <a:cs typeface="Calibri" panose="020F0502020204030204" pitchFamily="34" charset="0"/>
              </a:rPr>
              <a:t>3 to 4: 10 double </a:t>
            </a:r>
            <a:r>
              <a:rPr lang="fi-FI" altLang="fi-FI" sz="2400" dirty="0" smtClean="0">
                <a:latin typeface="Calibri" panose="020F0502020204030204" pitchFamily="34" charset="0"/>
                <a:cs typeface="Calibri" panose="020F0502020204030204" pitchFamily="34" charset="0"/>
              </a:rPr>
              <a:t>lessons (90 mins)</a:t>
            </a:r>
            <a:endParaRPr lang="fi-FI" altLang="fi-FI" sz="2400" dirty="0">
              <a:latin typeface="Calibri" panose="020F0502020204030204" pitchFamily="34" charset="0"/>
              <a:cs typeface="Calibri" panose="020F0502020204030204" pitchFamily="34" charset="0"/>
            </a:endParaRPr>
          </a:p>
          <a:p>
            <a:pPr lvl="1" eaLnBrk="1" hangingPunct="1"/>
            <a:r>
              <a:rPr lang="fi-FI" altLang="fi-FI" sz="2400" dirty="0">
                <a:latin typeface="Calibri" panose="020F0502020204030204" pitchFamily="34" charset="0"/>
                <a:cs typeface="Calibri" panose="020F0502020204030204" pitchFamily="34" charset="0"/>
              </a:rPr>
              <a:t>Lessons for Y</a:t>
            </a:r>
            <a:r>
              <a:rPr lang="fi-FI" altLang="fi-FI" sz="2400" dirty="0" smtClean="0">
                <a:latin typeface="Calibri" panose="020F0502020204030204" pitchFamily="34" charset="0"/>
                <a:cs typeface="Calibri" panose="020F0502020204030204" pitchFamily="34" charset="0"/>
              </a:rPr>
              <a:t>ear </a:t>
            </a:r>
            <a:r>
              <a:rPr lang="fi-FI" altLang="fi-FI" sz="2400" dirty="0">
                <a:latin typeface="Calibri" panose="020F0502020204030204" pitchFamily="34" charset="0"/>
                <a:cs typeface="Calibri" panose="020F0502020204030204" pitchFamily="34" charset="0"/>
              </a:rPr>
              <a:t>5 to 6: 10 double </a:t>
            </a:r>
            <a:r>
              <a:rPr lang="fi-FI" altLang="fi-FI" sz="2400" dirty="0" smtClean="0">
                <a:latin typeface="Calibri" panose="020F0502020204030204" pitchFamily="34" charset="0"/>
                <a:cs typeface="Calibri" panose="020F0502020204030204" pitchFamily="34" charset="0"/>
              </a:rPr>
              <a:t>lessons (90 mins)</a:t>
            </a:r>
          </a:p>
          <a:p>
            <a:pPr lvl="1" eaLnBrk="1" hangingPunct="1"/>
            <a:endParaRPr lang="fi-FI" altLang="fi-FI" sz="2400" dirty="0">
              <a:latin typeface="Calibri" panose="020F0502020204030204" pitchFamily="34" charset="0"/>
              <a:cs typeface="Calibri" panose="020F0502020204030204" pitchFamily="34" charset="0"/>
            </a:endParaRPr>
          </a:p>
          <a:p>
            <a:pPr lvl="1" eaLnBrk="1" hangingPunct="1"/>
            <a:r>
              <a:rPr lang="fi-FI" altLang="fi-FI" sz="2400" dirty="0" smtClean="0">
                <a:latin typeface="Calibri" panose="020F0502020204030204" pitchFamily="34" charset="0"/>
                <a:cs typeface="Calibri" panose="020F0502020204030204" pitchFamily="34" charset="0"/>
              </a:rPr>
              <a:t>One double lesson every month. The first lesson will start on </a:t>
            </a:r>
            <a:r>
              <a:rPr lang="fi-FI" altLang="fi-FI" sz="2400" b="1" dirty="0" smtClean="0">
                <a:solidFill>
                  <a:srgbClr val="FF0000"/>
                </a:solidFill>
                <a:latin typeface="Calibri" panose="020F0502020204030204" pitchFamily="34" charset="0"/>
                <a:cs typeface="Calibri" panose="020F0502020204030204" pitchFamily="34" charset="0"/>
              </a:rPr>
              <a:t>Friday </a:t>
            </a:r>
            <a:r>
              <a:rPr lang="fi-FI" altLang="fi-FI" sz="2400" b="1" dirty="0">
                <a:solidFill>
                  <a:srgbClr val="FF0000"/>
                </a:solidFill>
                <a:latin typeface="Calibri" panose="020F0502020204030204" pitchFamily="34" charset="0"/>
                <a:cs typeface="Calibri" panose="020F0502020204030204" pitchFamily="34" charset="0"/>
              </a:rPr>
              <a:t>9</a:t>
            </a:r>
            <a:r>
              <a:rPr lang="fi-FI" altLang="fi-FI" sz="2400" b="1" dirty="0" smtClean="0">
                <a:solidFill>
                  <a:srgbClr val="FF0000"/>
                </a:solidFill>
                <a:latin typeface="Calibri" panose="020F0502020204030204" pitchFamily="34" charset="0"/>
                <a:cs typeface="Calibri" panose="020F0502020204030204" pitchFamily="34" charset="0"/>
              </a:rPr>
              <a:t>th September. </a:t>
            </a:r>
            <a:r>
              <a:rPr lang="fi-FI" altLang="fi-FI" sz="2400" b="1" dirty="0" smtClean="0">
                <a:latin typeface="Calibri" panose="020F0502020204030204" pitchFamily="34" charset="0"/>
                <a:cs typeface="Calibri" panose="020F0502020204030204" pitchFamily="34" charset="0"/>
              </a:rPr>
              <a:t>Other dates will be updated on the school calendar. </a:t>
            </a:r>
            <a:endParaRPr lang="fi-FI" altLang="fi-FI" sz="2400" b="1" dirty="0">
              <a:latin typeface="Calibri" panose="020F0502020204030204" pitchFamily="34" charset="0"/>
              <a:cs typeface="Calibri" panose="020F0502020204030204" pitchFamily="34" charset="0"/>
            </a:endParaRPr>
          </a:p>
          <a:p>
            <a:pPr marL="402336" lvl="1" indent="0" eaLnBrk="1" hangingPunct="1">
              <a:buNone/>
            </a:pPr>
            <a:endParaRPr lang="fi-FI" altLang="fi-FI" dirty="0"/>
          </a:p>
        </p:txBody>
      </p:sp>
      <p:sp>
        <p:nvSpPr>
          <p:cNvPr id="4" name="Rectangle 1">
            <a:extLst>
              <a:ext uri="{FF2B5EF4-FFF2-40B4-BE49-F238E27FC236}">
                <a16:creationId xmlns:a16="http://schemas.microsoft.com/office/drawing/2014/main" id="{C2FE4A9B-4B3D-8347-8154-F3C0A4417D3B}"/>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Tree>
    <p:extLst>
      <p:ext uri="{BB962C8B-B14F-4D97-AF65-F5344CB8AC3E}">
        <p14:creationId xmlns:p14="http://schemas.microsoft.com/office/powerpoint/2010/main" val="772205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BD4F5BC-F279-1748-B446-0678F44909A7}"/>
              </a:ext>
            </a:extLst>
          </p:cNvPr>
          <p:cNvSpPr txBox="1">
            <a:spLocks noChangeArrowheads="1"/>
          </p:cNvSpPr>
          <p:nvPr/>
        </p:nvSpPr>
        <p:spPr bwMode="auto">
          <a:xfrm>
            <a:off x="1187624" y="2564904"/>
            <a:ext cx="7002016" cy="11610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fi-FI" sz="4800" i="1" dirty="0"/>
              <a:t>Indicated actions</a:t>
            </a:r>
          </a:p>
        </p:txBody>
      </p:sp>
      <p:sp>
        <p:nvSpPr>
          <p:cNvPr id="3" name="Rectangle 2">
            <a:extLst>
              <a:ext uri="{FF2B5EF4-FFF2-40B4-BE49-F238E27FC236}">
                <a16:creationId xmlns:a16="http://schemas.microsoft.com/office/drawing/2014/main" id="{1E5649CD-C1B2-CB48-9C49-4623474D0548}"/>
              </a:ext>
            </a:extLst>
          </p:cNvPr>
          <p:cNvSpPr txBox="1">
            <a:spLocks noChangeArrowheads="1"/>
          </p:cNvSpPr>
          <p:nvPr/>
        </p:nvSpPr>
        <p:spPr bwMode="auto">
          <a:xfrm>
            <a:off x="1331640" y="3501008"/>
            <a:ext cx="6858000" cy="9361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Font typeface="Arial" panose="020B0604020202020204"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fi-FI" sz="3600" dirty="0"/>
              <a:t>When bullying cases emerge</a:t>
            </a:r>
          </a:p>
        </p:txBody>
      </p:sp>
    </p:spTree>
    <p:extLst>
      <p:ext uri="{BB962C8B-B14F-4D97-AF65-F5344CB8AC3E}">
        <p14:creationId xmlns:p14="http://schemas.microsoft.com/office/powerpoint/2010/main" val="4267490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9356394-2E70-1B4E-BF4E-26BBA081BAEA}"/>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err="1"/>
              <a:t>Tackling</a:t>
            </a:r>
            <a:r>
              <a:rPr lang="fi-FI" altLang="fi-FI" dirty="0"/>
              <a:t> </a:t>
            </a:r>
            <a:r>
              <a:rPr lang="fi-FI" altLang="fi-FI" dirty="0" err="1"/>
              <a:t>bullying</a:t>
            </a:r>
            <a:endParaRPr lang="en-GB" altLang="fi-FI" dirty="0"/>
          </a:p>
        </p:txBody>
      </p:sp>
      <p:sp>
        <p:nvSpPr>
          <p:cNvPr id="3" name="Rectangle 2">
            <a:extLst>
              <a:ext uri="{FF2B5EF4-FFF2-40B4-BE49-F238E27FC236}">
                <a16:creationId xmlns:a16="http://schemas.microsoft.com/office/drawing/2014/main" id="{619D4C10-21C8-3B45-BFA1-32D1D79285F7}"/>
              </a:ext>
            </a:extLst>
          </p:cNvPr>
          <p:cNvSpPr>
            <a:spLocks noGrp="1" noChangeArrowheads="1"/>
          </p:cNvSpPr>
          <p:nvPr>
            <p:ph idx="1"/>
          </p:nvPr>
        </p:nvSpPr>
        <p:spPr>
          <a:xfrm>
            <a:off x="395536" y="1916832"/>
            <a:ext cx="3528392" cy="4176464"/>
          </a:xfrm>
        </p:spPr>
        <p:txBody>
          <a:bodyPr>
            <a:noAutofit/>
          </a:bodyPr>
          <a:lstStyle/>
          <a:p>
            <a:pPr marL="457200" indent="-457200" eaLnBrk="1" hangingPunct="1">
              <a:buFont typeface="+mj-lt"/>
              <a:buAutoNum type="arabicPeriod"/>
            </a:pPr>
            <a:r>
              <a:rPr lang="fi-FI" altLang="fi-FI" sz="2800" dirty="0" err="1">
                <a:latin typeface="Calibri" panose="020F0502020204030204" pitchFamily="34" charset="0"/>
                <a:cs typeface="Calibri" panose="020F0502020204030204" pitchFamily="34" charset="0"/>
              </a:rPr>
              <a:t>The</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KiVa</a:t>
            </a:r>
            <a:r>
              <a:rPr lang="fi-FI" altLang="fi-FI" sz="2800" dirty="0">
                <a:latin typeface="Calibri" panose="020F0502020204030204" pitchFamily="34" charset="0"/>
                <a:cs typeface="Calibri" panose="020F0502020204030204" pitchFamily="34" charset="0"/>
              </a:rPr>
              <a:t> team</a:t>
            </a:r>
          </a:p>
          <a:p>
            <a:pPr marL="400050" lvl="1" indent="0" eaLnBrk="1" hangingPunct="1">
              <a:buNone/>
            </a:pPr>
            <a:endParaRPr lang="fi-FI" altLang="fi-FI" sz="2800" dirty="0">
              <a:latin typeface="Calibri" panose="020F0502020204030204" pitchFamily="34" charset="0"/>
              <a:cs typeface="Calibri" panose="020F0502020204030204" pitchFamily="34" charset="0"/>
            </a:endParaRPr>
          </a:p>
          <a:p>
            <a:pPr marL="457200" indent="-457200" eaLnBrk="1" hangingPunct="1">
              <a:buFont typeface="+mj-lt"/>
              <a:buAutoNum type="arabicPeriod"/>
            </a:pPr>
            <a:r>
              <a:rPr lang="fi-FI" altLang="fi-FI" sz="2800" dirty="0" err="1">
                <a:latin typeface="Calibri" panose="020F0502020204030204" pitchFamily="34" charset="0"/>
                <a:cs typeface="Calibri" panose="020F0502020204030204" pitchFamily="34" charset="0"/>
              </a:rPr>
              <a:t>Screening</a:t>
            </a:r>
            <a:r>
              <a:rPr lang="fi-FI" altLang="fi-FI" sz="2800" dirty="0">
                <a:latin typeface="Calibri" panose="020F0502020204030204" pitchFamily="34" charset="0"/>
                <a:cs typeface="Calibri" panose="020F0502020204030204" pitchFamily="34" charset="0"/>
              </a:rPr>
              <a:t> of </a:t>
            </a:r>
            <a:r>
              <a:rPr lang="fi-FI" altLang="fi-FI" sz="2800" dirty="0" err="1">
                <a:latin typeface="Calibri" panose="020F0502020204030204" pitchFamily="34" charset="0"/>
                <a:cs typeface="Calibri" panose="020F0502020204030204" pitchFamily="34" charset="0"/>
              </a:rPr>
              <a:t>bullying</a:t>
            </a:r>
            <a:endParaRPr lang="fi-FI" altLang="fi-FI" sz="2800" dirty="0">
              <a:latin typeface="Calibri" panose="020F0502020204030204" pitchFamily="34" charset="0"/>
              <a:cs typeface="Calibri" panose="020F0502020204030204" pitchFamily="34" charset="0"/>
            </a:endParaRPr>
          </a:p>
          <a:p>
            <a:pPr marL="457200" lvl="1" indent="0" eaLnBrk="1" hangingPunct="1">
              <a:buNone/>
            </a:pPr>
            <a:endParaRPr lang="fi-FI" altLang="fi-FI" sz="2800" dirty="0">
              <a:latin typeface="Calibri" panose="020F0502020204030204" pitchFamily="34" charset="0"/>
              <a:cs typeface="Calibri" panose="020F0502020204030204" pitchFamily="34" charset="0"/>
            </a:endParaRPr>
          </a:p>
          <a:p>
            <a:pPr marL="457200" indent="-457200" eaLnBrk="1" hangingPunct="1">
              <a:buFont typeface="+mj-lt"/>
              <a:buAutoNum type="arabicPeriod"/>
            </a:pPr>
            <a:r>
              <a:rPr lang="fi-FI" altLang="fi-FI" sz="2800" dirty="0" err="1">
                <a:latin typeface="Calibri" panose="020F0502020204030204" pitchFamily="34" charset="0"/>
                <a:cs typeface="Calibri" panose="020F0502020204030204" pitchFamily="34" charset="0"/>
              </a:rPr>
              <a:t>Discussions</a:t>
            </a:r>
            <a:endParaRPr lang="fi-FI" altLang="fi-FI" sz="2800" dirty="0">
              <a:latin typeface="Calibri" panose="020F0502020204030204" pitchFamily="34" charset="0"/>
              <a:cs typeface="Calibri" panose="020F0502020204030204" pitchFamily="34" charset="0"/>
            </a:endParaRPr>
          </a:p>
          <a:p>
            <a:pPr marL="457200" indent="-457200" eaLnBrk="1" hangingPunct="1">
              <a:buFont typeface="+mj-lt"/>
              <a:buAutoNum type="arabicPeriod"/>
            </a:pPr>
            <a:endParaRPr lang="fi-FI" altLang="fi-FI" sz="2800" dirty="0">
              <a:latin typeface="Calibri" panose="020F0502020204030204" pitchFamily="34" charset="0"/>
              <a:cs typeface="Calibri" panose="020F0502020204030204" pitchFamily="34" charset="0"/>
            </a:endParaRPr>
          </a:p>
          <a:p>
            <a:pPr marL="457200" indent="-457200" eaLnBrk="1" hangingPunct="1">
              <a:buFont typeface="+mj-lt"/>
              <a:buAutoNum type="arabicPeriod"/>
            </a:pPr>
            <a:r>
              <a:rPr lang="fi-FI" altLang="fi-FI" sz="2800" dirty="0" err="1">
                <a:latin typeface="Calibri" panose="020F0502020204030204" pitchFamily="34" charset="0"/>
                <a:cs typeface="Calibri" panose="020F0502020204030204" pitchFamily="34" charset="0"/>
              </a:rPr>
              <a:t>Cooperation</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with</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the</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parents</a:t>
            </a:r>
            <a:endParaRPr lang="fi-FI" altLang="fi-FI" sz="2800" dirty="0">
              <a:latin typeface="Calibri" panose="020F0502020204030204" pitchFamily="34" charset="0"/>
              <a:cs typeface="Calibri" panose="020F0502020204030204" pitchFamily="34" charset="0"/>
            </a:endParaRPr>
          </a:p>
        </p:txBody>
      </p:sp>
      <p:sp>
        <p:nvSpPr>
          <p:cNvPr id="4" name="Rectangle 1">
            <a:extLst>
              <a:ext uri="{FF2B5EF4-FFF2-40B4-BE49-F238E27FC236}">
                <a16:creationId xmlns:a16="http://schemas.microsoft.com/office/drawing/2014/main" id="{43CEF3F8-B6FB-C641-8E97-7335BF763B45}"/>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Indicated</a:t>
            </a:r>
            <a:r>
              <a:rPr lang="fi-FI" altLang="fi-FI" sz="1800" b="0" dirty="0">
                <a:solidFill>
                  <a:schemeClr val="bg1"/>
                </a:solidFill>
              </a:rPr>
              <a:t>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Tackling</a:t>
            </a:r>
            <a:r>
              <a:rPr lang="fi-FI" altLang="fi-FI" sz="1800" b="0" dirty="0">
                <a:solidFill>
                  <a:schemeClr val="bg1"/>
                </a:solidFill>
              </a:rPr>
              <a:t> </a:t>
            </a:r>
            <a:r>
              <a:rPr lang="fi-FI" altLang="fi-FI" sz="1800" b="0" dirty="0" err="1">
                <a:solidFill>
                  <a:schemeClr val="bg1"/>
                </a:solidFill>
              </a:rPr>
              <a:t>bullying</a:t>
            </a:r>
            <a:endParaRPr lang="en-GB" altLang="fi-FI" sz="1800" b="0" dirty="0">
              <a:solidFill>
                <a:schemeClr val="bg1"/>
              </a:solidFill>
            </a:endParaRPr>
          </a:p>
        </p:txBody>
      </p:sp>
      <p:pic>
        <p:nvPicPr>
          <p:cNvPr id="5" name="Kuva 4">
            <a:extLst>
              <a:ext uri="{FF2B5EF4-FFF2-40B4-BE49-F238E27FC236}">
                <a16:creationId xmlns:a16="http://schemas.microsoft.com/office/drawing/2014/main" id="{E688E5D1-D922-C147-9F13-3459D6F174B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3459" b="6129"/>
          <a:stretch/>
        </p:blipFill>
        <p:spPr>
          <a:xfrm>
            <a:off x="4355976" y="2312876"/>
            <a:ext cx="4228945" cy="3456384"/>
          </a:xfrm>
          <a:prstGeom prst="rect">
            <a:avLst/>
          </a:prstGeom>
          <a:ln w="50800">
            <a:solidFill>
              <a:schemeClr val="bg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605746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AC17B721-191A-3247-9E83-AD7258F83BA1}"/>
              </a:ext>
            </a:extLst>
          </p:cNvPr>
          <p:cNvSpPr>
            <a:spLocks noGrp="1"/>
          </p:cNvSpPr>
          <p:nvPr>
            <p:ph type="title"/>
          </p:nvPr>
        </p:nvSpPr>
        <p:spPr/>
        <p:txBody>
          <a:bodyPr/>
          <a:lstStyle/>
          <a:p>
            <a:r>
              <a:rPr lang="fi-FI" dirty="0"/>
              <a:t>1. </a:t>
            </a:r>
            <a:r>
              <a:rPr lang="fi-FI" dirty="0" err="1"/>
              <a:t>KiVa</a:t>
            </a:r>
            <a:r>
              <a:rPr lang="fi-FI" dirty="0"/>
              <a:t> team</a:t>
            </a:r>
          </a:p>
        </p:txBody>
      </p:sp>
      <p:sp>
        <p:nvSpPr>
          <p:cNvPr id="3" name="Sisällön paikkamerkki 2">
            <a:extLst>
              <a:ext uri="{FF2B5EF4-FFF2-40B4-BE49-F238E27FC236}">
                <a16:creationId xmlns:a16="http://schemas.microsoft.com/office/drawing/2014/main" id="{E7C699D5-B79E-B544-989C-4215054D4FF5}"/>
              </a:ext>
            </a:extLst>
          </p:cNvPr>
          <p:cNvSpPr>
            <a:spLocks noGrp="1"/>
          </p:cNvSpPr>
          <p:nvPr>
            <p:ph idx="1"/>
          </p:nvPr>
        </p:nvSpPr>
        <p:spPr>
          <a:xfrm>
            <a:off x="323528" y="2492896"/>
            <a:ext cx="7992888" cy="3398918"/>
          </a:xfrm>
        </p:spPr>
        <p:txBody>
          <a:bodyPr/>
          <a:lstStyle/>
          <a:p>
            <a:r>
              <a:rPr lang="fi-FI" altLang="fi-FI" sz="3200" dirty="0" err="1">
                <a:latin typeface="Calibri" panose="020F0502020204030204" pitchFamily="34" charset="0"/>
                <a:cs typeface="Calibri" panose="020F0502020204030204" pitchFamily="34" charset="0"/>
              </a:rPr>
              <a:t>When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suspected</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bullying</a:t>
            </a:r>
            <a:r>
              <a:rPr lang="fi-FI" altLang="fi-FI" sz="3200" dirty="0">
                <a:latin typeface="Calibri" panose="020F0502020204030204" pitchFamily="34" charset="0"/>
                <a:cs typeface="Calibri" panose="020F0502020204030204" pitchFamily="34" charset="0"/>
              </a:rPr>
              <a:t> case </a:t>
            </a:r>
            <a:r>
              <a:rPr lang="fi-FI" altLang="fi-FI" sz="3200" dirty="0" err="1">
                <a:latin typeface="Calibri" panose="020F0502020204030204" pitchFamily="34" charset="0"/>
                <a:cs typeface="Calibri" panose="020F0502020204030204" pitchFamily="34" charset="0"/>
              </a:rPr>
              <a:t>comes</a:t>
            </a:r>
            <a:r>
              <a:rPr lang="fi-FI" altLang="fi-FI" sz="3200" dirty="0">
                <a:latin typeface="Calibri" panose="020F0502020204030204" pitchFamily="34" charset="0"/>
                <a:cs typeface="Calibri" panose="020F0502020204030204" pitchFamily="34" charset="0"/>
              </a:rPr>
              <a:t> to </a:t>
            </a:r>
            <a:r>
              <a:rPr lang="fi-FI" altLang="fi-FI" sz="3200" dirty="0" err="1">
                <a:latin typeface="Calibri" panose="020F0502020204030204" pitchFamily="34" charset="0"/>
                <a:cs typeface="Calibri" panose="020F0502020204030204" pitchFamily="34" charset="0"/>
              </a:rPr>
              <a:t>attention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KiVa</a:t>
            </a:r>
            <a:r>
              <a:rPr lang="fi-FI" altLang="fi-FI" sz="3200" dirty="0">
                <a:latin typeface="Calibri" panose="020F0502020204030204" pitchFamily="34" charset="0"/>
                <a:cs typeface="Calibri" panose="020F0502020204030204" pitchFamily="34" charset="0"/>
              </a:rPr>
              <a:t> team </a:t>
            </a:r>
            <a:r>
              <a:rPr lang="fi-FI" altLang="fi-FI" sz="3200" dirty="0" err="1">
                <a:latin typeface="Calibri" panose="020F0502020204030204" pitchFamily="34" charset="0"/>
                <a:cs typeface="Calibri" panose="020F0502020204030204" pitchFamily="34" charset="0"/>
              </a:rPr>
              <a:t>tackles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case in </a:t>
            </a:r>
            <a:r>
              <a:rPr lang="fi-FI" altLang="fi-FI" sz="3200" dirty="0" err="1">
                <a:latin typeface="Calibri" panose="020F0502020204030204" pitchFamily="34" charset="0"/>
                <a:cs typeface="Calibri" panose="020F0502020204030204" pitchFamily="34" charset="0"/>
              </a:rPr>
              <a:t>cooperation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with</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class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teacher</a:t>
            </a:r>
            <a:r>
              <a:rPr lang="fi-FI" altLang="fi-FI" sz="3200" dirty="0">
                <a:latin typeface="Calibri" panose="020F0502020204030204" pitchFamily="34" charset="0"/>
                <a:cs typeface="Calibri" panose="020F0502020204030204" pitchFamily="34" charset="0"/>
              </a:rPr>
              <a:t>.</a:t>
            </a:r>
          </a:p>
          <a:p>
            <a:pPr marL="0" indent="0">
              <a:buNone/>
            </a:pPr>
            <a:endParaRPr lang="fi-FI" dirty="0"/>
          </a:p>
        </p:txBody>
      </p:sp>
      <p:sp>
        <p:nvSpPr>
          <p:cNvPr id="4" name="Rectangle 1">
            <a:extLst>
              <a:ext uri="{FF2B5EF4-FFF2-40B4-BE49-F238E27FC236}">
                <a16:creationId xmlns:a16="http://schemas.microsoft.com/office/drawing/2014/main" id="{D4A43632-CB10-E34B-B40F-13B2DB635ACB}"/>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Indicated</a:t>
            </a:r>
            <a:r>
              <a:rPr lang="fi-FI" altLang="fi-FI" sz="1800" b="0" dirty="0">
                <a:solidFill>
                  <a:schemeClr val="bg1"/>
                </a:solidFill>
              </a:rPr>
              <a:t>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Tackling</a:t>
            </a:r>
            <a:r>
              <a:rPr lang="fi-FI" altLang="fi-FI" sz="1800" b="0" dirty="0">
                <a:solidFill>
                  <a:schemeClr val="bg1"/>
                </a:solidFill>
              </a:rPr>
              <a:t> </a:t>
            </a:r>
            <a:r>
              <a:rPr lang="fi-FI" altLang="fi-FI" sz="1800" b="0" dirty="0" err="1">
                <a:solidFill>
                  <a:schemeClr val="bg1"/>
                </a:solidFill>
              </a:rPr>
              <a:t>bullying</a:t>
            </a:r>
            <a:endParaRPr lang="en-GB" altLang="fi-FI" sz="1800" b="0" dirty="0">
              <a:solidFill>
                <a:schemeClr val="bg1"/>
              </a:solidFill>
            </a:endParaRPr>
          </a:p>
        </p:txBody>
      </p:sp>
    </p:spTree>
    <p:extLst>
      <p:ext uri="{BB962C8B-B14F-4D97-AF65-F5344CB8AC3E}">
        <p14:creationId xmlns:p14="http://schemas.microsoft.com/office/powerpoint/2010/main" val="3021035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AC17B721-191A-3247-9E83-AD7258F83BA1}"/>
              </a:ext>
            </a:extLst>
          </p:cNvPr>
          <p:cNvSpPr>
            <a:spLocks noGrp="1"/>
          </p:cNvSpPr>
          <p:nvPr>
            <p:ph type="title"/>
          </p:nvPr>
        </p:nvSpPr>
        <p:spPr>
          <a:xfrm>
            <a:off x="611560" y="747043"/>
            <a:ext cx="7920880" cy="1066800"/>
          </a:xfrm>
        </p:spPr>
        <p:txBody>
          <a:bodyPr/>
          <a:lstStyle/>
          <a:p>
            <a:r>
              <a:rPr lang="fi-FI" dirty="0" err="1"/>
              <a:t>Two</a:t>
            </a:r>
            <a:r>
              <a:rPr lang="fi-FI" dirty="0"/>
              <a:t> </a:t>
            </a:r>
            <a:r>
              <a:rPr lang="fi-FI" dirty="0" err="1"/>
              <a:t>different</a:t>
            </a:r>
            <a:r>
              <a:rPr lang="fi-FI" dirty="0"/>
              <a:t> </a:t>
            </a:r>
            <a:r>
              <a:rPr lang="fi-FI" dirty="0" err="1"/>
              <a:t>methods</a:t>
            </a:r>
            <a:r>
              <a:rPr lang="fi-FI" dirty="0"/>
              <a:t> for </a:t>
            </a:r>
            <a:r>
              <a:rPr lang="fi-FI" dirty="0" err="1"/>
              <a:t>tackling</a:t>
            </a:r>
            <a:r>
              <a:rPr lang="fi-FI" dirty="0"/>
              <a:t> </a:t>
            </a:r>
            <a:r>
              <a:rPr lang="fi-FI" dirty="0" err="1"/>
              <a:t>bullying</a:t>
            </a:r>
            <a:r>
              <a:rPr lang="fi-FI" dirty="0"/>
              <a:t>  </a:t>
            </a:r>
          </a:p>
        </p:txBody>
      </p:sp>
      <p:sp>
        <p:nvSpPr>
          <p:cNvPr id="3" name="Sisällön paikkamerkki 2">
            <a:extLst>
              <a:ext uri="{FF2B5EF4-FFF2-40B4-BE49-F238E27FC236}">
                <a16:creationId xmlns:a16="http://schemas.microsoft.com/office/drawing/2014/main" id="{E7C699D5-B79E-B544-989C-4215054D4FF5}"/>
              </a:ext>
            </a:extLst>
          </p:cNvPr>
          <p:cNvSpPr>
            <a:spLocks noGrp="1"/>
          </p:cNvSpPr>
          <p:nvPr>
            <p:ph idx="1"/>
          </p:nvPr>
        </p:nvSpPr>
        <p:spPr>
          <a:xfrm>
            <a:off x="610022" y="2348880"/>
            <a:ext cx="7704856" cy="3940175"/>
          </a:xfrm>
        </p:spPr>
        <p:txBody>
          <a:bodyPr/>
          <a:lstStyle/>
          <a:p>
            <a:pPr marL="514350" indent="-514350">
              <a:buFont typeface="+mj-lt"/>
              <a:buAutoNum type="arabicPeriod"/>
            </a:pPr>
            <a:r>
              <a:rPr lang="fi-FI" sz="2800" dirty="0" err="1"/>
              <a:t>Confronting</a:t>
            </a:r>
            <a:r>
              <a:rPr lang="fi-FI" sz="2800" dirty="0"/>
              <a:t> </a:t>
            </a:r>
            <a:r>
              <a:rPr lang="fi-FI" sz="2800" dirty="0" err="1"/>
              <a:t>method</a:t>
            </a:r>
            <a:r>
              <a:rPr lang="fi-FI" sz="2800" dirty="0"/>
              <a:t> C</a:t>
            </a:r>
          </a:p>
          <a:p>
            <a:pPr marL="514350" indent="-514350">
              <a:buFont typeface="+mj-lt"/>
              <a:buAutoNum type="arabicPeriod"/>
            </a:pPr>
            <a:r>
              <a:rPr lang="fi-FI" sz="2800" dirty="0" err="1"/>
              <a:t>Non-confronting</a:t>
            </a:r>
            <a:r>
              <a:rPr lang="fi-FI" sz="2800" dirty="0"/>
              <a:t> </a:t>
            </a:r>
            <a:r>
              <a:rPr lang="fi-FI" sz="2800" dirty="0" err="1"/>
              <a:t>method</a:t>
            </a:r>
            <a:r>
              <a:rPr lang="fi-FI" sz="2800" dirty="0"/>
              <a:t> NC (</a:t>
            </a:r>
            <a:r>
              <a:rPr lang="fi-FI" sz="2800" b="1" dirty="0" err="1">
                <a:solidFill>
                  <a:srgbClr val="9ABF34"/>
                </a:solidFill>
              </a:rPr>
              <a:t>recommended</a:t>
            </a:r>
            <a:r>
              <a:rPr lang="fi-FI" sz="2800" b="1" dirty="0">
                <a:solidFill>
                  <a:srgbClr val="9ABF34"/>
                </a:solidFill>
              </a:rPr>
              <a:t> </a:t>
            </a:r>
            <a:r>
              <a:rPr lang="fi-FI" sz="2800" b="1" dirty="0" err="1">
                <a:solidFill>
                  <a:srgbClr val="9ABF34"/>
                </a:solidFill>
              </a:rPr>
              <a:t>especially</a:t>
            </a:r>
            <a:r>
              <a:rPr lang="fi-FI" sz="2800" b="1" dirty="0">
                <a:solidFill>
                  <a:srgbClr val="9ABF34"/>
                </a:solidFill>
              </a:rPr>
              <a:t> </a:t>
            </a:r>
            <a:r>
              <a:rPr lang="fi-FI" sz="2800" b="1" dirty="0" err="1">
                <a:solidFill>
                  <a:srgbClr val="9ABF34"/>
                </a:solidFill>
              </a:rPr>
              <a:t>when</a:t>
            </a:r>
            <a:r>
              <a:rPr lang="fi-FI" sz="2800" b="1" dirty="0">
                <a:solidFill>
                  <a:srgbClr val="9ABF34"/>
                </a:solidFill>
              </a:rPr>
              <a:t> </a:t>
            </a:r>
            <a:r>
              <a:rPr lang="fi-FI" sz="2800" b="1" dirty="0" err="1">
                <a:solidFill>
                  <a:srgbClr val="9ABF34"/>
                </a:solidFill>
              </a:rPr>
              <a:t>there</a:t>
            </a:r>
            <a:r>
              <a:rPr lang="fi-FI" sz="2800" b="1" dirty="0">
                <a:solidFill>
                  <a:srgbClr val="9ABF34"/>
                </a:solidFill>
              </a:rPr>
              <a:t> is no </a:t>
            </a:r>
            <a:r>
              <a:rPr lang="fi-FI" sz="2800" b="1" dirty="0" err="1">
                <a:solidFill>
                  <a:srgbClr val="9ABF34"/>
                </a:solidFill>
              </a:rPr>
              <a:t>clear</a:t>
            </a:r>
            <a:r>
              <a:rPr lang="fi-FI" sz="2800" b="1" dirty="0">
                <a:solidFill>
                  <a:srgbClr val="9ABF34"/>
                </a:solidFill>
              </a:rPr>
              <a:t> </a:t>
            </a:r>
            <a:r>
              <a:rPr lang="fi-FI" sz="2800" b="1" dirty="0" err="1">
                <a:solidFill>
                  <a:srgbClr val="9ABF34"/>
                </a:solidFill>
              </a:rPr>
              <a:t>evidence</a:t>
            </a:r>
            <a:r>
              <a:rPr lang="fi-FI" sz="2800" b="1" dirty="0">
                <a:solidFill>
                  <a:srgbClr val="9ABF34"/>
                </a:solidFill>
              </a:rPr>
              <a:t> of </a:t>
            </a:r>
            <a:r>
              <a:rPr lang="fi-FI" sz="2800" b="1" dirty="0" err="1">
                <a:solidFill>
                  <a:srgbClr val="9ABF34"/>
                </a:solidFill>
              </a:rPr>
              <a:t>bullying</a:t>
            </a:r>
            <a:r>
              <a:rPr lang="fi-FI" sz="2800" dirty="0"/>
              <a:t>)</a:t>
            </a:r>
          </a:p>
        </p:txBody>
      </p:sp>
      <p:sp>
        <p:nvSpPr>
          <p:cNvPr id="4" name="Rectangle 1">
            <a:extLst>
              <a:ext uri="{FF2B5EF4-FFF2-40B4-BE49-F238E27FC236}">
                <a16:creationId xmlns:a16="http://schemas.microsoft.com/office/drawing/2014/main" id="{D4A43632-CB10-E34B-B40F-13B2DB635ACB}"/>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Indicated</a:t>
            </a:r>
            <a:r>
              <a:rPr lang="fi-FI" altLang="fi-FI" sz="1800" b="0" dirty="0">
                <a:solidFill>
                  <a:schemeClr val="bg1"/>
                </a:solidFill>
              </a:rPr>
              <a:t>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Tackling</a:t>
            </a:r>
            <a:r>
              <a:rPr lang="fi-FI" altLang="fi-FI" sz="1800" b="0" dirty="0">
                <a:solidFill>
                  <a:schemeClr val="bg1"/>
                </a:solidFill>
              </a:rPr>
              <a:t> </a:t>
            </a:r>
            <a:r>
              <a:rPr lang="fi-FI" altLang="fi-FI" sz="1800" b="0" dirty="0" err="1">
                <a:solidFill>
                  <a:schemeClr val="bg1"/>
                </a:solidFill>
              </a:rPr>
              <a:t>bullying</a:t>
            </a:r>
            <a:endParaRPr lang="en-GB" altLang="fi-FI" sz="1800" b="0" dirty="0">
              <a:solidFill>
                <a:schemeClr val="bg1"/>
              </a:solidFill>
            </a:endParaRPr>
          </a:p>
        </p:txBody>
      </p:sp>
      <p:sp>
        <p:nvSpPr>
          <p:cNvPr id="5" name="Nuoli oikealle 4">
            <a:extLst>
              <a:ext uri="{FF2B5EF4-FFF2-40B4-BE49-F238E27FC236}">
                <a16:creationId xmlns:a16="http://schemas.microsoft.com/office/drawing/2014/main" id="{9208E736-10B4-7A44-B391-BE46FFDCDFB4}"/>
              </a:ext>
            </a:extLst>
          </p:cNvPr>
          <p:cNvSpPr/>
          <p:nvPr/>
        </p:nvSpPr>
        <p:spPr bwMode="auto">
          <a:xfrm>
            <a:off x="755576" y="4961433"/>
            <a:ext cx="621984" cy="576064"/>
          </a:xfrm>
          <a:prstGeom prst="rightArrow">
            <a:avLst/>
          </a:prstGeom>
          <a:solidFill>
            <a:srgbClr val="005D98"/>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pPr>
            <a:endParaRPr kumimoji="0" lang="fi-FI" sz="1800" b="0" i="0" u="none" strike="noStrike" cap="none" normalizeH="0" baseline="0">
              <a:ln>
                <a:noFill/>
              </a:ln>
              <a:solidFill>
                <a:schemeClr val="bg1"/>
              </a:solidFill>
              <a:effectLst/>
              <a:latin typeface="Arial" panose="020B0604020202020204" pitchFamily="34" charset="0"/>
              <a:ea typeface="MS Gothic" panose="020B0609070205080204" pitchFamily="49" charset="-128"/>
            </a:endParaRPr>
          </a:p>
        </p:txBody>
      </p:sp>
      <p:sp>
        <p:nvSpPr>
          <p:cNvPr id="6" name="Sisällön paikkamerkki 2">
            <a:extLst>
              <a:ext uri="{FF2B5EF4-FFF2-40B4-BE49-F238E27FC236}">
                <a16:creationId xmlns:a16="http://schemas.microsoft.com/office/drawing/2014/main" id="{BEDA3AA3-89B4-8145-9DC0-84956469BF44}"/>
              </a:ext>
            </a:extLst>
          </p:cNvPr>
          <p:cNvSpPr txBox="1">
            <a:spLocks/>
          </p:cNvSpPr>
          <p:nvPr/>
        </p:nvSpPr>
        <p:spPr bwMode="auto">
          <a:xfrm>
            <a:off x="1691680" y="4961433"/>
            <a:ext cx="7704856" cy="3940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FI" sz="2800" dirty="0"/>
              <a:t>KiVa team </a:t>
            </a:r>
            <a:r>
              <a:rPr lang="fi-FI" sz="2800" dirty="0" err="1"/>
              <a:t>members</a:t>
            </a:r>
            <a:r>
              <a:rPr lang="fi-FI" sz="2800" dirty="0"/>
              <a:t> </a:t>
            </a:r>
            <a:r>
              <a:rPr lang="fi-FI" sz="2800" dirty="0" err="1"/>
              <a:t>are</a:t>
            </a:r>
            <a:r>
              <a:rPr lang="fi-FI" sz="2800" dirty="0"/>
              <a:t> </a:t>
            </a:r>
            <a:r>
              <a:rPr lang="fi-FI" sz="2800" dirty="0" err="1"/>
              <a:t>familiar</a:t>
            </a:r>
            <a:r>
              <a:rPr lang="fi-FI" sz="2800" dirty="0"/>
              <a:t> </a:t>
            </a:r>
            <a:r>
              <a:rPr lang="fi-FI" sz="2800" dirty="0" err="1"/>
              <a:t>with</a:t>
            </a:r>
            <a:r>
              <a:rPr lang="fi-FI" sz="2800" dirty="0"/>
              <a:t> </a:t>
            </a:r>
            <a:r>
              <a:rPr lang="fi-FI" sz="2800" dirty="0" err="1"/>
              <a:t>the</a:t>
            </a:r>
            <a:r>
              <a:rPr lang="fi-FI" sz="2800" dirty="0"/>
              <a:t> </a:t>
            </a:r>
            <a:r>
              <a:rPr lang="fi-FI" sz="2800" dirty="0" err="1"/>
              <a:t>methods</a:t>
            </a:r>
            <a:r>
              <a:rPr lang="fi-FI" sz="2800" dirty="0"/>
              <a:t>.</a:t>
            </a:r>
          </a:p>
        </p:txBody>
      </p:sp>
    </p:spTree>
    <p:extLst>
      <p:ext uri="{BB962C8B-B14F-4D97-AF65-F5344CB8AC3E}">
        <p14:creationId xmlns:p14="http://schemas.microsoft.com/office/powerpoint/2010/main" val="2079553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C413C4F-53BF-8E44-8AAA-2E39E07384E0}"/>
              </a:ext>
            </a:extLst>
          </p:cNvPr>
          <p:cNvSpPr>
            <a:spLocks noGrp="1"/>
          </p:cNvSpPr>
          <p:nvPr>
            <p:ph type="title"/>
          </p:nvPr>
        </p:nvSpPr>
        <p:spPr/>
        <p:txBody>
          <a:bodyPr/>
          <a:lstStyle/>
          <a:p>
            <a:r>
              <a:rPr lang="fi-FI" dirty="0"/>
              <a:t>2. </a:t>
            </a:r>
            <a:r>
              <a:rPr lang="fi-FI" dirty="0" err="1"/>
              <a:t>Screening</a:t>
            </a:r>
            <a:r>
              <a:rPr lang="fi-FI" dirty="0"/>
              <a:t>: is </a:t>
            </a:r>
            <a:r>
              <a:rPr lang="fi-FI" dirty="0" err="1"/>
              <a:t>this</a:t>
            </a:r>
            <a:r>
              <a:rPr lang="fi-FI" dirty="0"/>
              <a:t> </a:t>
            </a:r>
            <a:r>
              <a:rPr lang="fi-FI" dirty="0" err="1"/>
              <a:t>bullying</a:t>
            </a:r>
            <a:r>
              <a:rPr lang="fi-FI" dirty="0"/>
              <a:t>?</a:t>
            </a:r>
          </a:p>
        </p:txBody>
      </p:sp>
      <p:sp>
        <p:nvSpPr>
          <p:cNvPr id="3" name="Sisällön paikkamerkki 2">
            <a:extLst>
              <a:ext uri="{FF2B5EF4-FFF2-40B4-BE49-F238E27FC236}">
                <a16:creationId xmlns:a16="http://schemas.microsoft.com/office/drawing/2014/main" id="{48B8B9C3-835B-394C-B91E-666DE95C812A}"/>
              </a:ext>
            </a:extLst>
          </p:cNvPr>
          <p:cNvSpPr>
            <a:spLocks noGrp="1"/>
          </p:cNvSpPr>
          <p:nvPr>
            <p:ph idx="1"/>
          </p:nvPr>
        </p:nvSpPr>
        <p:spPr>
          <a:xfrm>
            <a:off x="338542" y="2466078"/>
            <a:ext cx="8481930" cy="3123162"/>
          </a:xfrm>
        </p:spPr>
        <p:txBody>
          <a:bodyPr>
            <a:normAutofit/>
          </a:bodyPr>
          <a:lstStyle/>
          <a:p>
            <a:pPr marL="0" indent="0" eaLnBrk="1" hangingPunct="1">
              <a:lnSpc>
                <a:spcPct val="90000"/>
              </a:lnSpc>
              <a:buNone/>
            </a:pPr>
            <a:r>
              <a:rPr lang="fi-FI" altLang="fi-FI" sz="2400" dirty="0">
                <a:latin typeface="Calibri" panose="020F0502020204030204" pitchFamily="34" charset="0"/>
                <a:cs typeface="Calibri" panose="020F0502020204030204" pitchFamily="34" charset="0"/>
              </a:rPr>
              <a:t>When the suspected bullying case comes to attention, the adult who is present or is first informed of the </a:t>
            </a:r>
            <a:r>
              <a:rPr lang="fi-FI" altLang="fi-FI" sz="2400" dirty="0" smtClean="0">
                <a:latin typeface="Calibri" panose="020F0502020204030204" pitchFamily="34" charset="0"/>
                <a:cs typeface="Calibri" panose="020F0502020204030204" pitchFamily="34" charset="0"/>
              </a:rPr>
              <a:t>incident;</a:t>
            </a:r>
          </a:p>
          <a:p>
            <a:pPr marL="0" indent="0" eaLnBrk="1" hangingPunct="1">
              <a:lnSpc>
                <a:spcPct val="90000"/>
              </a:lnSpc>
              <a:buNone/>
            </a:pPr>
            <a:endParaRPr lang="fi-FI" altLang="fi-FI" sz="2400" dirty="0">
              <a:latin typeface="Calibri" panose="020F0502020204030204" pitchFamily="34" charset="0"/>
              <a:cs typeface="Calibri" panose="020F0502020204030204" pitchFamily="34" charset="0"/>
            </a:endParaRPr>
          </a:p>
          <a:p>
            <a:pPr lvl="1" eaLnBrk="1" hangingPunct="1">
              <a:lnSpc>
                <a:spcPct val="90000"/>
              </a:lnSpc>
            </a:pPr>
            <a:r>
              <a:rPr lang="fi-FI" altLang="fi-FI" sz="2400" dirty="0">
                <a:latin typeface="Calibri" panose="020F0502020204030204" pitchFamily="34" charset="0"/>
                <a:cs typeface="Calibri" panose="020F0502020204030204" pitchFamily="34" charset="0"/>
              </a:rPr>
              <a:t>gathers the needed background </a:t>
            </a:r>
            <a:r>
              <a:rPr lang="fi-FI" altLang="fi-FI" sz="2400" dirty="0" smtClean="0">
                <a:latin typeface="Calibri" panose="020F0502020204030204" pitchFamily="34" charset="0"/>
                <a:cs typeface="Calibri" panose="020F0502020204030204" pitchFamily="34" charset="0"/>
              </a:rPr>
              <a:t>information and completes Action </a:t>
            </a:r>
            <a:r>
              <a:rPr lang="fi-FI" altLang="fi-FI" sz="2400" dirty="0">
                <a:latin typeface="Calibri" panose="020F0502020204030204" pitchFamily="34" charset="0"/>
                <a:cs typeface="Calibri" panose="020F0502020204030204" pitchFamily="34" charset="0"/>
              </a:rPr>
              <a:t>F</a:t>
            </a:r>
            <a:r>
              <a:rPr lang="fi-FI" altLang="fi-FI" sz="2400" dirty="0" smtClean="0">
                <a:latin typeface="Calibri" panose="020F0502020204030204" pitchFamily="34" charset="0"/>
                <a:cs typeface="Calibri" panose="020F0502020204030204" pitchFamily="34" charset="0"/>
              </a:rPr>
              <a:t>orm 1, and</a:t>
            </a:r>
            <a:endParaRPr lang="fi-FI" altLang="fi-FI" sz="2400" dirty="0">
              <a:latin typeface="Calibri" panose="020F0502020204030204" pitchFamily="34" charset="0"/>
              <a:cs typeface="Calibri" panose="020F0502020204030204" pitchFamily="34" charset="0"/>
            </a:endParaRPr>
          </a:p>
          <a:p>
            <a:pPr lvl="1" eaLnBrk="1" hangingPunct="1">
              <a:lnSpc>
                <a:spcPct val="90000"/>
              </a:lnSpc>
            </a:pPr>
            <a:r>
              <a:rPr lang="fi-FI" altLang="fi-FI" sz="2400" dirty="0" err="1">
                <a:latin typeface="Calibri" panose="020F0502020204030204" pitchFamily="34" charset="0"/>
                <a:cs typeface="Calibri" panose="020F0502020204030204" pitchFamily="34" charset="0"/>
              </a:rPr>
              <a:t>directs</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the</a:t>
            </a:r>
            <a:r>
              <a:rPr lang="fi-FI" altLang="fi-FI" sz="2400" dirty="0">
                <a:latin typeface="Calibri" panose="020F0502020204030204" pitchFamily="34" charset="0"/>
                <a:cs typeface="Calibri" panose="020F0502020204030204" pitchFamily="34" charset="0"/>
              </a:rPr>
              <a:t> case to </a:t>
            </a:r>
            <a:r>
              <a:rPr lang="fi-FI" altLang="fi-FI" sz="2400" dirty="0" err="1">
                <a:latin typeface="Calibri" panose="020F0502020204030204" pitchFamily="34" charset="0"/>
                <a:cs typeface="Calibri" panose="020F0502020204030204" pitchFamily="34" charset="0"/>
              </a:rPr>
              <a:t>the</a:t>
            </a:r>
            <a:r>
              <a:rPr lang="fi-FI" altLang="fi-FI" sz="2400" dirty="0">
                <a:latin typeface="Calibri" panose="020F0502020204030204" pitchFamily="34" charset="0"/>
                <a:cs typeface="Calibri" panose="020F0502020204030204" pitchFamily="34" charset="0"/>
              </a:rPr>
              <a:t> </a:t>
            </a:r>
            <a:r>
              <a:rPr lang="fi-FI" altLang="fi-FI" sz="2400" dirty="0" err="1">
                <a:latin typeface="Calibri" panose="020F0502020204030204" pitchFamily="34" charset="0"/>
                <a:cs typeface="Calibri" panose="020F0502020204030204" pitchFamily="34" charset="0"/>
              </a:rPr>
              <a:t>KiVa</a:t>
            </a:r>
            <a:r>
              <a:rPr lang="fi-FI" altLang="fi-FI" sz="2400" dirty="0">
                <a:latin typeface="Calibri" panose="020F0502020204030204" pitchFamily="34" charset="0"/>
                <a:cs typeface="Calibri" panose="020F0502020204030204" pitchFamily="34" charset="0"/>
              </a:rPr>
              <a:t> team, </a:t>
            </a:r>
            <a:r>
              <a:rPr lang="fi-FI" altLang="fi-FI" sz="2400" dirty="0" err="1">
                <a:latin typeface="Calibri" panose="020F0502020204030204" pitchFamily="34" charset="0"/>
                <a:cs typeface="Calibri" panose="020F0502020204030204" pitchFamily="34" charset="0"/>
              </a:rPr>
              <a:t>if</a:t>
            </a:r>
            <a:r>
              <a:rPr lang="fi-FI" altLang="fi-FI" sz="2400" dirty="0">
                <a:latin typeface="Calibri" panose="020F0502020204030204" pitchFamily="34" charset="0"/>
                <a:cs typeface="Calibri" panose="020F0502020204030204" pitchFamily="34" charset="0"/>
              </a:rPr>
              <a:t> it is a </a:t>
            </a:r>
            <a:r>
              <a:rPr lang="fi-FI" altLang="fi-FI" sz="2400" dirty="0" err="1">
                <a:latin typeface="Calibri" panose="020F0502020204030204" pitchFamily="34" charset="0"/>
                <a:cs typeface="Calibri" panose="020F0502020204030204" pitchFamily="34" charset="0"/>
              </a:rPr>
              <a:t>bullying</a:t>
            </a:r>
            <a:r>
              <a:rPr lang="fi-FI" altLang="fi-FI" sz="2400" dirty="0">
                <a:latin typeface="Calibri" panose="020F0502020204030204" pitchFamily="34" charset="0"/>
                <a:cs typeface="Calibri" panose="020F0502020204030204" pitchFamily="34" charset="0"/>
              </a:rPr>
              <a:t> case.</a:t>
            </a:r>
          </a:p>
          <a:p>
            <a:pPr lvl="1" eaLnBrk="1" hangingPunct="1">
              <a:lnSpc>
                <a:spcPct val="90000"/>
              </a:lnSpc>
            </a:pPr>
            <a:endParaRPr lang="fi-FI" altLang="fi-FI" dirty="0"/>
          </a:p>
          <a:p>
            <a:pPr lvl="1" eaLnBrk="1" hangingPunct="1">
              <a:lnSpc>
                <a:spcPct val="90000"/>
              </a:lnSpc>
            </a:pPr>
            <a:endParaRPr lang="fi-FI" altLang="fi-FI" dirty="0"/>
          </a:p>
        </p:txBody>
      </p:sp>
      <p:sp>
        <p:nvSpPr>
          <p:cNvPr id="4" name="Rectangle 1">
            <a:extLst>
              <a:ext uri="{FF2B5EF4-FFF2-40B4-BE49-F238E27FC236}">
                <a16:creationId xmlns:a16="http://schemas.microsoft.com/office/drawing/2014/main" id="{AEF7ADEB-9437-924D-96C8-5F13130D644C}"/>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Indicated</a:t>
            </a:r>
            <a:r>
              <a:rPr lang="fi-FI" altLang="fi-FI" sz="1800" b="0" dirty="0">
                <a:solidFill>
                  <a:schemeClr val="bg1"/>
                </a:solidFill>
              </a:rPr>
              <a:t>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Tackling</a:t>
            </a:r>
            <a:r>
              <a:rPr lang="fi-FI" altLang="fi-FI" sz="1800" b="0" dirty="0">
                <a:solidFill>
                  <a:schemeClr val="bg1"/>
                </a:solidFill>
              </a:rPr>
              <a:t> </a:t>
            </a:r>
            <a:r>
              <a:rPr lang="fi-FI" altLang="fi-FI" sz="1800" b="0" dirty="0" err="1">
                <a:solidFill>
                  <a:schemeClr val="bg1"/>
                </a:solidFill>
              </a:rPr>
              <a:t>bullying</a:t>
            </a:r>
            <a:endParaRPr lang="en-GB" altLang="fi-FI" sz="1800" b="0" dirty="0">
              <a:solidFill>
                <a:schemeClr val="bg1"/>
              </a:solidFill>
            </a:endParaRPr>
          </a:p>
        </p:txBody>
      </p:sp>
    </p:spTree>
    <p:extLst>
      <p:ext uri="{BB962C8B-B14F-4D97-AF65-F5344CB8AC3E}">
        <p14:creationId xmlns:p14="http://schemas.microsoft.com/office/powerpoint/2010/main" val="306612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23528" y="0"/>
            <a:ext cx="4450237" cy="6792468"/>
          </a:xfrm>
          <a:prstGeom prst="rect">
            <a:avLst/>
          </a:prstGeom>
        </p:spPr>
      </p:pic>
      <p:sp>
        <p:nvSpPr>
          <p:cNvPr id="5" name="TextBox 4"/>
          <p:cNvSpPr txBox="1"/>
          <p:nvPr/>
        </p:nvSpPr>
        <p:spPr>
          <a:xfrm>
            <a:off x="5076056" y="887718"/>
            <a:ext cx="3168352" cy="523220"/>
          </a:xfrm>
          <a:prstGeom prst="rect">
            <a:avLst/>
          </a:prstGeom>
          <a:noFill/>
        </p:spPr>
        <p:txBody>
          <a:bodyPr wrap="square" rtlCol="0">
            <a:spAutoFit/>
          </a:bodyPr>
          <a:lstStyle/>
          <a:p>
            <a:r>
              <a:rPr lang="en-GB" sz="2800" dirty="0" smtClean="0">
                <a:latin typeface="Calibri" panose="020F0502020204030204" pitchFamily="34" charset="0"/>
                <a:cs typeface="Calibri" panose="020F0502020204030204" pitchFamily="34" charset="0"/>
              </a:rPr>
              <a:t>Action Form 1</a:t>
            </a:r>
            <a:endParaRPr lang="en-GB" sz="2800" dirty="0">
              <a:latin typeface="Calibri" panose="020F0502020204030204" pitchFamily="34" charset="0"/>
              <a:cs typeface="Calibri" panose="020F0502020204030204" pitchFamily="34" charset="0"/>
            </a:endParaRPr>
          </a:p>
        </p:txBody>
      </p:sp>
      <p:sp>
        <p:nvSpPr>
          <p:cNvPr id="6" name="TextBox 5"/>
          <p:cNvSpPr txBox="1"/>
          <p:nvPr/>
        </p:nvSpPr>
        <p:spPr>
          <a:xfrm>
            <a:off x="4427984" y="2276872"/>
            <a:ext cx="4716016" cy="4358116"/>
          </a:xfrm>
          <a:prstGeom prst="rect">
            <a:avLst/>
          </a:prstGeom>
          <a:noFill/>
        </p:spPr>
        <p:txBody>
          <a:bodyPr wrap="square" rtlCol="0">
            <a:spAutoFit/>
          </a:bodyPr>
          <a:lstStyle/>
          <a:p>
            <a:pPr marL="742950" lvl="1" indent="-285750" eaLnBrk="1" hangingPunct="1">
              <a:lnSpc>
                <a:spcPct val="90000"/>
              </a:lnSpc>
              <a:buFont typeface="Wingdings" panose="05000000000000000000" pitchFamily="2" charset="2"/>
              <a:buChar char="Ø"/>
            </a:pPr>
            <a:r>
              <a:rPr lang="fi-FI" altLang="fi-FI" b="1" dirty="0">
                <a:solidFill>
                  <a:srgbClr val="7030A0"/>
                </a:solidFill>
              </a:rPr>
              <a:t>Screening Forms will be located around the school and easily accessible. </a:t>
            </a:r>
            <a:endParaRPr lang="fi-FI" altLang="fi-FI" b="1" dirty="0" smtClean="0">
              <a:solidFill>
                <a:srgbClr val="7030A0"/>
              </a:solidFill>
            </a:endParaRPr>
          </a:p>
          <a:p>
            <a:pPr lvl="1" eaLnBrk="1" hangingPunct="1">
              <a:lnSpc>
                <a:spcPct val="90000"/>
              </a:lnSpc>
            </a:pPr>
            <a:endParaRPr lang="fi-FI" altLang="fi-FI" b="1" dirty="0">
              <a:solidFill>
                <a:srgbClr val="7030A0"/>
              </a:solidFill>
            </a:endParaRPr>
          </a:p>
          <a:p>
            <a:pPr marL="742950" lvl="1" indent="-285750" eaLnBrk="1" hangingPunct="1">
              <a:lnSpc>
                <a:spcPct val="90000"/>
              </a:lnSpc>
              <a:buFont typeface="Wingdings" panose="05000000000000000000" pitchFamily="2" charset="2"/>
              <a:buChar char="Ø"/>
            </a:pPr>
            <a:r>
              <a:rPr lang="fi-FI" altLang="fi-FI" b="1" dirty="0">
                <a:solidFill>
                  <a:srgbClr val="7030A0"/>
                </a:solidFill>
              </a:rPr>
              <a:t>All forms need to be scanned and uploaded onto Cpoms. </a:t>
            </a:r>
            <a:endParaRPr lang="fi-FI" altLang="fi-FI" b="1" dirty="0" smtClean="0">
              <a:solidFill>
                <a:srgbClr val="7030A0"/>
              </a:solidFill>
            </a:endParaRPr>
          </a:p>
          <a:p>
            <a:pPr lvl="1" eaLnBrk="1" hangingPunct="1">
              <a:lnSpc>
                <a:spcPct val="90000"/>
              </a:lnSpc>
            </a:pPr>
            <a:endParaRPr lang="fi-FI" altLang="fi-FI" b="1" dirty="0">
              <a:solidFill>
                <a:srgbClr val="7030A0"/>
              </a:solidFill>
            </a:endParaRPr>
          </a:p>
          <a:p>
            <a:pPr marL="742950" lvl="1" indent="-285750" eaLnBrk="1" hangingPunct="1">
              <a:lnSpc>
                <a:spcPct val="90000"/>
              </a:lnSpc>
              <a:buFont typeface="Wingdings" panose="05000000000000000000" pitchFamily="2" charset="2"/>
              <a:buChar char="Ø"/>
            </a:pPr>
            <a:r>
              <a:rPr lang="fi-FI" altLang="fi-FI" b="1" dirty="0">
                <a:solidFill>
                  <a:srgbClr val="7030A0"/>
                </a:solidFill>
              </a:rPr>
              <a:t>Paper copies will be kept in a folder in HT office. Lunch time staff to give paper copies to CD who will screen, scan and upload onto Cpoms. </a:t>
            </a:r>
            <a:r>
              <a:rPr lang="fi-FI" altLang="fi-FI" b="1" dirty="0" smtClean="0">
                <a:solidFill>
                  <a:srgbClr val="7030A0"/>
                </a:solidFill>
              </a:rPr>
              <a:t>(Mon-Rmc/LD/AG)</a:t>
            </a:r>
          </a:p>
          <a:p>
            <a:pPr marL="742950" lvl="1" indent="-285750" eaLnBrk="1" hangingPunct="1">
              <a:lnSpc>
                <a:spcPct val="90000"/>
              </a:lnSpc>
              <a:buFont typeface="Wingdings" panose="05000000000000000000" pitchFamily="2" charset="2"/>
              <a:buChar char="Ø"/>
            </a:pPr>
            <a:endParaRPr lang="fi-FI" altLang="fi-FI" b="1" dirty="0" smtClean="0">
              <a:solidFill>
                <a:srgbClr val="7030A0"/>
              </a:solidFill>
            </a:endParaRPr>
          </a:p>
          <a:p>
            <a:pPr marL="742950" lvl="1" indent="-285750" eaLnBrk="1" hangingPunct="1">
              <a:lnSpc>
                <a:spcPct val="90000"/>
              </a:lnSpc>
              <a:buFont typeface="Wingdings" panose="05000000000000000000" pitchFamily="2" charset="2"/>
              <a:buChar char="Ø"/>
            </a:pPr>
            <a:r>
              <a:rPr lang="fi-FI" altLang="fi-FI" b="1" dirty="0" smtClean="0">
                <a:solidFill>
                  <a:srgbClr val="7030A0"/>
                </a:solidFill>
              </a:rPr>
              <a:t>Action Forms 2-6 to only be used by the KiVa team when an incident has been confirmed as bullying. </a:t>
            </a:r>
            <a:endParaRPr lang="fi-FI" altLang="fi-FI" b="1" dirty="0">
              <a:solidFill>
                <a:srgbClr val="7030A0"/>
              </a:solidFill>
            </a:endParaRPr>
          </a:p>
          <a:p>
            <a:endParaRPr lang="en-GB" dirty="0"/>
          </a:p>
        </p:txBody>
      </p:sp>
    </p:spTree>
    <p:extLst>
      <p:ext uri="{BB962C8B-B14F-4D97-AF65-F5344CB8AC3E}">
        <p14:creationId xmlns:p14="http://schemas.microsoft.com/office/powerpoint/2010/main" val="14743008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66CF09AC-D118-DD40-A13B-7E65C2B703AD}"/>
              </a:ext>
            </a:extLst>
          </p:cNvPr>
          <p:cNvSpPr>
            <a:spLocks noGrp="1"/>
          </p:cNvSpPr>
          <p:nvPr>
            <p:ph type="title"/>
          </p:nvPr>
        </p:nvSpPr>
        <p:spPr/>
        <p:txBody>
          <a:bodyPr/>
          <a:lstStyle/>
          <a:p>
            <a:r>
              <a:rPr lang="fi-FI" dirty="0"/>
              <a:t>3. </a:t>
            </a:r>
            <a:r>
              <a:rPr lang="fi-FI" dirty="0" err="1"/>
              <a:t>Discussions</a:t>
            </a:r>
            <a:endParaRPr lang="fi-FI" dirty="0"/>
          </a:p>
        </p:txBody>
      </p:sp>
      <p:sp>
        <p:nvSpPr>
          <p:cNvPr id="3" name="Sisällön paikkamerkki 2">
            <a:extLst>
              <a:ext uri="{FF2B5EF4-FFF2-40B4-BE49-F238E27FC236}">
                <a16:creationId xmlns:a16="http://schemas.microsoft.com/office/drawing/2014/main" id="{8BFDFEA5-CC8B-BE44-918F-E25D0D467D4E}"/>
              </a:ext>
            </a:extLst>
          </p:cNvPr>
          <p:cNvSpPr>
            <a:spLocks noGrp="1"/>
          </p:cNvSpPr>
          <p:nvPr>
            <p:ph idx="1"/>
          </p:nvPr>
        </p:nvSpPr>
        <p:spPr>
          <a:xfrm>
            <a:off x="179512" y="2204864"/>
            <a:ext cx="8712968" cy="3814936"/>
          </a:xfrm>
        </p:spPr>
        <p:txBody>
          <a:bodyPr>
            <a:noAutofit/>
          </a:bodyPr>
          <a:lstStyle/>
          <a:p>
            <a:pPr eaLnBrk="1" hangingPunct="1"/>
            <a:r>
              <a:rPr lang="fi-FI" altLang="fi-FI" sz="3200" dirty="0" err="1">
                <a:solidFill>
                  <a:srgbClr val="0070C0"/>
                </a:solidFill>
                <a:latin typeface="Calibri" panose="020F0502020204030204" pitchFamily="34" charset="0"/>
                <a:cs typeface="Calibri" panose="020F0502020204030204" pitchFamily="34" charset="0"/>
              </a:rPr>
              <a:t>The</a:t>
            </a:r>
            <a:r>
              <a:rPr lang="fi-FI" altLang="fi-FI" sz="3200" dirty="0">
                <a:solidFill>
                  <a:srgbClr val="0070C0"/>
                </a:solidFill>
                <a:latin typeface="Calibri" panose="020F0502020204030204" pitchFamily="34" charset="0"/>
                <a:cs typeface="Calibri" panose="020F0502020204030204" pitchFamily="34" charset="0"/>
              </a:rPr>
              <a:t> </a:t>
            </a:r>
            <a:r>
              <a:rPr lang="fi-FI" altLang="fi-FI" sz="3200" dirty="0" err="1">
                <a:solidFill>
                  <a:srgbClr val="0070C0"/>
                </a:solidFill>
                <a:latin typeface="Calibri" panose="020F0502020204030204" pitchFamily="34" charset="0"/>
                <a:cs typeface="Calibri" panose="020F0502020204030204" pitchFamily="34" charset="0"/>
              </a:rPr>
              <a:t>KiVa</a:t>
            </a:r>
            <a:r>
              <a:rPr lang="fi-FI" altLang="fi-FI" sz="3200" dirty="0">
                <a:solidFill>
                  <a:srgbClr val="0070C0"/>
                </a:solidFill>
                <a:latin typeface="Calibri" panose="020F0502020204030204" pitchFamily="34" charset="0"/>
                <a:cs typeface="Calibri" panose="020F0502020204030204" pitchFamily="34" charset="0"/>
              </a:rPr>
              <a:t> team</a:t>
            </a:r>
            <a:r>
              <a:rPr lang="fi-FI" altLang="fi-FI" sz="3200" i="1" dirty="0">
                <a:latin typeface="Calibri" panose="020F0502020204030204" pitchFamily="34" charset="0"/>
                <a:cs typeface="Calibri" panose="020F0502020204030204" pitchFamily="34" charset="0"/>
              </a:rPr>
              <a: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discussions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with</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bullied</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student</a:t>
            </a:r>
            <a:r>
              <a:rPr lang="fi-FI" altLang="fi-FI" sz="3200" dirty="0">
                <a:latin typeface="Calibri" panose="020F0502020204030204" pitchFamily="34" charset="0"/>
                <a:cs typeface="Calibri" panose="020F0502020204030204" pitchFamily="34" charset="0"/>
              </a:rPr>
              <a:t> and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bully</a:t>
            </a:r>
            <a:r>
              <a:rPr lang="fi-FI" altLang="fi-FI" sz="3200" dirty="0">
                <a:latin typeface="Calibri" panose="020F0502020204030204" pitchFamily="34" charset="0"/>
                <a:cs typeface="Calibri" panose="020F0502020204030204" pitchFamily="34" charset="0"/>
              </a:rPr>
              <a:t>/</a:t>
            </a:r>
            <a:r>
              <a:rPr lang="fi-FI" altLang="fi-FI" sz="3200" dirty="0" err="1">
                <a:latin typeface="Calibri" panose="020F0502020204030204" pitchFamily="34" charset="0"/>
                <a:cs typeface="Calibri" panose="020F0502020204030204" pitchFamily="34" charset="0"/>
              </a:rPr>
              <a:t>bullies</a:t>
            </a:r>
            <a:r>
              <a:rPr lang="fi-FI" altLang="fi-FI" sz="3200" dirty="0">
                <a:latin typeface="Calibri" panose="020F0502020204030204" pitchFamily="34" charset="0"/>
                <a:cs typeface="Calibri" panose="020F0502020204030204" pitchFamily="34" charset="0"/>
              </a:rPr>
              <a:t>. </a:t>
            </a:r>
          </a:p>
          <a:p>
            <a:pPr eaLnBrk="1" hangingPunct="1"/>
            <a:r>
              <a:rPr lang="fi-FI" altLang="fi-FI" sz="3200" dirty="0">
                <a:solidFill>
                  <a:srgbClr val="0070C0"/>
                </a:solidFill>
                <a:latin typeface="Calibri" panose="020F0502020204030204" pitchFamily="34" charset="0"/>
                <a:cs typeface="Calibri" panose="020F0502020204030204" pitchFamily="34" charset="0"/>
              </a:rPr>
              <a:t>Class </a:t>
            </a:r>
            <a:r>
              <a:rPr lang="fi-FI" altLang="fi-FI" sz="3200" dirty="0" err="1">
                <a:solidFill>
                  <a:srgbClr val="0070C0"/>
                </a:solidFill>
                <a:latin typeface="Calibri" panose="020F0502020204030204" pitchFamily="34" charset="0"/>
                <a:cs typeface="Calibri" panose="020F0502020204030204" pitchFamily="34" charset="0"/>
              </a:rPr>
              <a:t>teacher</a:t>
            </a:r>
            <a:r>
              <a:rPr lang="fi-FI" altLang="fi-FI" sz="3200" dirty="0">
                <a:latin typeface="Calibri" panose="020F0502020204030204" pitchFamily="34" charset="0"/>
                <a:cs typeface="Calibri" panose="020F0502020204030204" pitchFamily="34" charset="0"/>
              </a:rPr>
              <a:t>: a </a:t>
            </a:r>
            <a:r>
              <a:rPr lang="fi-FI" altLang="fi-FI" sz="3200" dirty="0" err="1">
                <a:latin typeface="Calibri" panose="020F0502020204030204" pitchFamily="34" charset="0"/>
                <a:cs typeface="Calibri" panose="020F0502020204030204" pitchFamily="34" charset="0"/>
              </a:rPr>
              <a:t>discussion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with</a:t>
            </a:r>
            <a:r>
              <a:rPr lang="fi-FI" altLang="fi-FI" sz="3200" dirty="0">
                <a:latin typeface="Calibri" panose="020F0502020204030204" pitchFamily="34" charset="0"/>
                <a:cs typeface="Calibri" panose="020F0502020204030204" pitchFamily="34" charset="0"/>
              </a:rPr>
              <a:t> a </a:t>
            </a:r>
            <a:r>
              <a:rPr lang="fi-FI" altLang="fi-FI" sz="3200" dirty="0" err="1">
                <a:latin typeface="Calibri" panose="020F0502020204030204" pitchFamily="34" charset="0"/>
                <a:cs typeface="Calibri" panose="020F0502020204030204" pitchFamily="34" charset="0"/>
              </a:rPr>
              <a:t>few</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classmates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who</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are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prosocial</a:t>
            </a:r>
            <a:r>
              <a:rPr lang="fi-FI" altLang="fi-FI" sz="3200" dirty="0">
                <a:latin typeface="Calibri" panose="020F0502020204030204" pitchFamily="34" charset="0"/>
                <a:cs typeface="Calibri" panose="020F0502020204030204" pitchFamily="34" charset="0"/>
              </a:rPr>
              <a:t> and </a:t>
            </a:r>
            <a:r>
              <a:rPr lang="fi-FI" altLang="fi-FI" sz="3200" dirty="0" err="1">
                <a:latin typeface="Calibri" panose="020F0502020204030204" pitchFamily="34" charset="0"/>
                <a:cs typeface="Calibri" panose="020F0502020204030204" pitchFamily="34" charset="0"/>
              </a:rPr>
              <a:t>have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good</a:t>
            </a:r>
            <a:r>
              <a:rPr lang="fi-FI" altLang="fi-FI" sz="3200" dirty="0">
                <a:latin typeface="Calibri" panose="020F0502020204030204" pitchFamily="34" charset="0"/>
                <a:cs typeface="Calibri" panose="020F0502020204030204" pitchFamily="34" charset="0"/>
              </a:rPr>
              <a:t> status: ”</a:t>
            </a:r>
            <a:r>
              <a:rPr lang="fi-FI" altLang="fi-FI" sz="3200" dirty="0" err="1">
                <a:latin typeface="Calibri" panose="020F0502020204030204" pitchFamily="34" charset="0"/>
                <a:cs typeface="Calibri" panose="020F0502020204030204" pitchFamily="34" charset="0"/>
              </a:rPr>
              <a:t>Your</a:t>
            </a:r>
            <a:r>
              <a:rPr lang="fi-FI" altLang="fi-FI" sz="3200" dirty="0">
                <a:latin typeface="Calibri" panose="020F0502020204030204" pitchFamily="34" charset="0"/>
                <a:cs typeface="Calibri" panose="020F0502020204030204" pitchFamily="34" charset="0"/>
              </a:rPr>
              <a:t> help is </a:t>
            </a:r>
            <a:r>
              <a:rPr lang="fi-FI" altLang="fi-FI" sz="3200" dirty="0" err="1">
                <a:latin typeface="Calibri" panose="020F0502020204030204" pitchFamily="34" charset="0"/>
                <a:cs typeface="Calibri" panose="020F0502020204030204" pitchFamily="34" charset="0"/>
              </a:rPr>
              <a:t>needed</a:t>
            </a:r>
            <a:r>
              <a:rPr lang="fi-FI" altLang="fi-FI" sz="3200" dirty="0">
                <a:latin typeface="Calibri" panose="020F0502020204030204" pitchFamily="34" charset="0"/>
                <a:cs typeface="Calibri" panose="020F0502020204030204" pitchFamily="34" charset="0"/>
              </a:rPr>
              <a:t>.”</a:t>
            </a:r>
          </a:p>
          <a:p>
            <a:pPr eaLnBrk="1" hangingPunct="1"/>
            <a:r>
              <a:rPr lang="fi-FI" altLang="fi-FI" sz="3200" dirty="0" err="1">
                <a:latin typeface="Calibri" panose="020F0502020204030204" pitchFamily="34" charset="0"/>
                <a:cs typeface="Calibri" panose="020F0502020204030204" pitchFamily="34" charset="0"/>
              </a:rPr>
              <a:t>Follow-up</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discussion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with</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bullied</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student</a:t>
            </a:r>
            <a:r>
              <a:rPr lang="fi-FI" altLang="fi-FI" sz="3200" dirty="0">
                <a:latin typeface="Calibri" panose="020F0502020204030204" pitchFamily="34" charset="0"/>
                <a:cs typeface="Calibri" panose="020F0502020204030204" pitchFamily="34" charset="0"/>
              </a:rPr>
              <a:t> and </a:t>
            </a:r>
            <a:r>
              <a:rPr lang="fi-FI" altLang="fi-FI" sz="3200" dirty="0" err="1">
                <a:latin typeface="Calibri" panose="020F0502020204030204" pitchFamily="34" charset="0"/>
                <a:cs typeface="Calibri" panose="020F0502020204030204" pitchFamily="34" charset="0"/>
              </a:rPr>
              <a:t>bully</a:t>
            </a:r>
            <a:r>
              <a:rPr lang="fi-FI" altLang="fi-FI" sz="3200" dirty="0">
                <a:latin typeface="Calibri" panose="020F0502020204030204" pitchFamily="34" charset="0"/>
                <a:cs typeface="Calibri" panose="020F0502020204030204" pitchFamily="34" charset="0"/>
              </a:rPr>
              <a:t>/</a:t>
            </a:r>
            <a:r>
              <a:rPr lang="fi-FI" altLang="fi-FI" sz="3200" dirty="0" err="1">
                <a:latin typeface="Calibri" panose="020F0502020204030204" pitchFamily="34" charset="0"/>
                <a:cs typeface="Calibri" panose="020F0502020204030204" pitchFamily="34" charset="0"/>
              </a:rPr>
              <a:t>bullies</a:t>
            </a:r>
            <a:r>
              <a:rPr lang="fi-FI" altLang="fi-FI" sz="3200" dirty="0">
                <a:latin typeface="Calibri" panose="020F0502020204030204" pitchFamily="34" charset="0"/>
                <a:cs typeface="Calibri" panose="020F0502020204030204" pitchFamily="34" charset="0"/>
              </a:rPr>
              <a:t>. </a:t>
            </a:r>
          </a:p>
        </p:txBody>
      </p:sp>
      <p:sp>
        <p:nvSpPr>
          <p:cNvPr id="4" name="Rectangle 1">
            <a:extLst>
              <a:ext uri="{FF2B5EF4-FFF2-40B4-BE49-F238E27FC236}">
                <a16:creationId xmlns:a16="http://schemas.microsoft.com/office/drawing/2014/main" id="{0AB15641-88C1-5845-9F3E-50211D1F5E2E}"/>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Indicated</a:t>
            </a:r>
            <a:r>
              <a:rPr lang="fi-FI" altLang="fi-FI" sz="1800" b="0" dirty="0">
                <a:solidFill>
                  <a:schemeClr val="bg1"/>
                </a:solidFill>
              </a:rPr>
              <a:t>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Tackling</a:t>
            </a:r>
            <a:r>
              <a:rPr lang="fi-FI" altLang="fi-FI" sz="1800" b="0" dirty="0">
                <a:solidFill>
                  <a:schemeClr val="bg1"/>
                </a:solidFill>
              </a:rPr>
              <a:t> </a:t>
            </a:r>
            <a:r>
              <a:rPr lang="fi-FI" altLang="fi-FI" sz="1800" b="0" dirty="0" err="1">
                <a:solidFill>
                  <a:schemeClr val="bg1"/>
                </a:solidFill>
              </a:rPr>
              <a:t>bullying</a:t>
            </a:r>
            <a:endParaRPr lang="en-GB" altLang="fi-FI" sz="1800" b="0" dirty="0">
              <a:solidFill>
                <a:schemeClr val="bg1"/>
              </a:solidFill>
            </a:endParaRPr>
          </a:p>
        </p:txBody>
      </p:sp>
    </p:spTree>
    <p:extLst>
      <p:ext uri="{BB962C8B-B14F-4D97-AF65-F5344CB8AC3E}">
        <p14:creationId xmlns:p14="http://schemas.microsoft.com/office/powerpoint/2010/main" val="1344451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2" descr="C:\Users\Ikaros\Desktop\kiva_en_unit1_teachers_manual_2018_print-14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3608" y="-58057"/>
            <a:ext cx="6552728" cy="6854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53993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FE3736AA-D699-C44B-A8E2-1CF328435232}"/>
              </a:ext>
            </a:extLst>
          </p:cNvPr>
          <p:cNvSpPr>
            <a:spLocks noGrp="1"/>
          </p:cNvSpPr>
          <p:nvPr>
            <p:ph type="title"/>
          </p:nvPr>
        </p:nvSpPr>
        <p:spPr/>
        <p:txBody>
          <a:bodyPr/>
          <a:lstStyle/>
          <a:p>
            <a:r>
              <a:rPr lang="fi-FI" dirty="0"/>
              <a:t>4. </a:t>
            </a:r>
            <a:r>
              <a:rPr lang="fi-FI" dirty="0" err="1"/>
              <a:t>Cooperation</a:t>
            </a:r>
            <a:r>
              <a:rPr lang="fi-FI" dirty="0"/>
              <a:t> </a:t>
            </a:r>
            <a:r>
              <a:rPr lang="fi-FI" dirty="0" err="1"/>
              <a:t>with</a:t>
            </a:r>
            <a:r>
              <a:rPr lang="fi-FI" dirty="0"/>
              <a:t> </a:t>
            </a:r>
            <a:r>
              <a:rPr lang="fi-FI" dirty="0" err="1"/>
              <a:t>the</a:t>
            </a:r>
            <a:r>
              <a:rPr lang="fi-FI" dirty="0"/>
              <a:t> </a:t>
            </a:r>
            <a:r>
              <a:rPr lang="fi-FI" dirty="0" err="1"/>
              <a:t>parents</a:t>
            </a:r>
            <a:endParaRPr lang="fi-FI" dirty="0"/>
          </a:p>
        </p:txBody>
      </p:sp>
      <p:sp>
        <p:nvSpPr>
          <p:cNvPr id="3" name="Sisällön paikkamerkki 2">
            <a:extLst>
              <a:ext uri="{FF2B5EF4-FFF2-40B4-BE49-F238E27FC236}">
                <a16:creationId xmlns:a16="http://schemas.microsoft.com/office/drawing/2014/main" id="{F92A12F8-15C0-FB4E-99A7-82F11413D645}"/>
              </a:ext>
            </a:extLst>
          </p:cNvPr>
          <p:cNvSpPr>
            <a:spLocks noGrp="1"/>
          </p:cNvSpPr>
          <p:nvPr>
            <p:ph idx="1"/>
          </p:nvPr>
        </p:nvSpPr>
        <p:spPr>
          <a:xfrm>
            <a:off x="611560" y="2085995"/>
            <a:ext cx="7920880" cy="3940175"/>
          </a:xfrm>
        </p:spPr>
        <p:txBody>
          <a:bodyPr>
            <a:noAutofit/>
          </a:bodyPr>
          <a:lstStyle/>
          <a:p>
            <a:pPr eaLnBrk="1" hangingPunct="1"/>
            <a:r>
              <a:rPr lang="fi-FI" altLang="fi-FI" sz="3200" dirty="0" err="1">
                <a:latin typeface="Calibri" panose="020F0502020204030204" pitchFamily="34" charset="0"/>
                <a:cs typeface="Calibri" panose="020F0502020204030204" pitchFamily="34" charset="0"/>
              </a:rPr>
              <a:t>Parents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are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always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informed</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about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cases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that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have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been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addressed</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by</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KiVa</a:t>
            </a:r>
            <a:r>
              <a:rPr lang="fi-FI" altLang="fi-FI" sz="3200" dirty="0">
                <a:latin typeface="Calibri" panose="020F0502020204030204" pitchFamily="34" charset="0"/>
                <a:cs typeface="Calibri" panose="020F0502020204030204" pitchFamily="34" charset="0"/>
              </a:rPr>
              <a:t> team.</a:t>
            </a:r>
          </a:p>
          <a:p>
            <a:pPr eaLnBrk="1" hangingPunct="1"/>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parents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can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invited</a:t>
            </a:r>
            <a:r>
              <a:rPr lang="fi-FI" altLang="fi-FI" sz="3200" dirty="0">
                <a:latin typeface="Calibri" panose="020F0502020204030204" pitchFamily="34" charset="0"/>
                <a:cs typeface="Calibri" panose="020F0502020204030204" pitchFamily="34" charset="0"/>
              </a:rPr>
              <a:t> to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school</a:t>
            </a:r>
            <a:r>
              <a:rPr lang="fi-FI" altLang="fi-FI" sz="3200" dirty="0">
                <a:latin typeface="Calibri" panose="020F0502020204030204" pitchFamily="34" charset="0"/>
                <a:cs typeface="Calibri" panose="020F0502020204030204" pitchFamily="34" charset="0"/>
              </a:rPr>
              <a:t> to </a:t>
            </a:r>
            <a:r>
              <a:rPr lang="fi-FI" altLang="fi-FI" sz="3200" dirty="0" err="1">
                <a:latin typeface="Calibri" panose="020F0502020204030204" pitchFamily="34" charset="0"/>
                <a:cs typeface="Calibri" panose="020F0502020204030204" pitchFamily="34" charset="0"/>
              </a:rPr>
              <a:t>discuss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about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case </a:t>
            </a:r>
            <a:r>
              <a:rPr lang="fi-FI" altLang="fi-FI" sz="3200" dirty="0" err="1">
                <a:latin typeface="Calibri" panose="020F0502020204030204" pitchFamily="34" charset="0"/>
                <a:cs typeface="Calibri" panose="020F0502020204030204" pitchFamily="34" charset="0"/>
              </a:rPr>
              <a:t>if</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needed</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although</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this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does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not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happen</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automatically</a:t>
            </a:r>
            <a:r>
              <a:rPr lang="fi-FI" altLang="fi-FI" sz="3200" dirty="0">
                <a:latin typeface="Calibri" panose="020F0502020204030204" pitchFamily="34" charset="0"/>
                <a:cs typeface="Calibri" panose="020F0502020204030204" pitchFamily="34" charset="0"/>
              </a:rPr>
              <a:t> in </a:t>
            </a:r>
            <a:r>
              <a:rPr lang="fi-FI" altLang="fi-FI" sz="3200" dirty="0" err="1">
                <a:latin typeface="Calibri" panose="020F0502020204030204" pitchFamily="34" charset="0"/>
                <a:cs typeface="Calibri" panose="020F0502020204030204" pitchFamily="34" charset="0"/>
              </a:rPr>
              <a:t>all</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cases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students</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are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first</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given</a:t>
            </a:r>
            <a:r>
              <a:rPr lang="fi-FI" altLang="fi-FI" sz="3200" dirty="0">
                <a:latin typeface="Calibri" panose="020F0502020204030204" pitchFamily="34" charset="0"/>
                <a:cs typeface="Calibri" panose="020F0502020204030204" pitchFamily="34" charset="0"/>
              </a:rPr>
              <a:t> a </a:t>
            </a:r>
            <a:r>
              <a:rPr lang="fi-FI" altLang="fi-FI" sz="3200" dirty="0" err="1">
                <a:latin typeface="Calibri" panose="020F0502020204030204" pitchFamily="34" charset="0"/>
                <a:cs typeface="Calibri" panose="020F0502020204030204" pitchFamily="34" charset="0"/>
              </a:rPr>
              <a:t>chance</a:t>
            </a:r>
            <a:r>
              <a:rPr lang="fi-FI" altLang="fi-FI" sz="3200" dirty="0">
                <a:latin typeface="Calibri" panose="020F0502020204030204" pitchFamily="34" charset="0"/>
                <a:cs typeface="Calibri" panose="020F0502020204030204" pitchFamily="34" charset="0"/>
              </a:rPr>
              <a:t> to </a:t>
            </a:r>
            <a:r>
              <a:rPr lang="fi-FI" altLang="fi-FI" sz="3200" dirty="0" err="1">
                <a:latin typeface="Calibri" panose="020F0502020204030204" pitchFamily="34" charset="0"/>
                <a:cs typeface="Calibri" panose="020F0502020204030204" pitchFamily="34" charset="0"/>
              </a:rPr>
              <a:t>change</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their</a:t>
            </a:r>
            <a:r>
              <a:rPr lang="fi-FI" altLang="fi-FI" sz="3200" dirty="0">
                <a:latin typeface="Calibri" panose="020F0502020204030204" pitchFamily="34" charset="0"/>
                <a:cs typeface="Calibri" panose="020F0502020204030204" pitchFamily="34" charset="0"/>
              </a:rPr>
              <a:t> </a:t>
            </a:r>
            <a:r>
              <a:rPr lang="fi-FI" altLang="fi-FI" sz="3200" dirty="0" err="1">
                <a:latin typeface="Calibri" panose="020F0502020204030204" pitchFamily="34" charset="0"/>
                <a:cs typeface="Calibri" panose="020F0502020204030204" pitchFamily="34" charset="0"/>
              </a:rPr>
              <a:t>behaviour</a:t>
            </a:r>
            <a:r>
              <a:rPr lang="fi-FI" altLang="fi-FI" sz="3200" dirty="0">
                <a:latin typeface="Calibri" panose="020F0502020204030204" pitchFamily="34" charset="0"/>
                <a:cs typeface="Calibri" panose="020F0502020204030204" pitchFamily="34" charset="0"/>
              </a:rPr>
              <a:t>. </a:t>
            </a:r>
          </a:p>
        </p:txBody>
      </p:sp>
      <p:sp>
        <p:nvSpPr>
          <p:cNvPr id="4" name="Rectangle 1">
            <a:extLst>
              <a:ext uri="{FF2B5EF4-FFF2-40B4-BE49-F238E27FC236}">
                <a16:creationId xmlns:a16="http://schemas.microsoft.com/office/drawing/2014/main" id="{23C3952F-8544-1640-8F4F-7AA15F9BCBF7}"/>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Indicated</a:t>
            </a:r>
            <a:r>
              <a:rPr lang="fi-FI" altLang="fi-FI" sz="1800" b="0" dirty="0">
                <a:solidFill>
                  <a:schemeClr val="bg1"/>
                </a:solidFill>
              </a:rPr>
              <a:t>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Tackling</a:t>
            </a:r>
            <a:r>
              <a:rPr lang="fi-FI" altLang="fi-FI" sz="1800" b="0" dirty="0">
                <a:solidFill>
                  <a:schemeClr val="bg1"/>
                </a:solidFill>
              </a:rPr>
              <a:t> </a:t>
            </a:r>
            <a:r>
              <a:rPr lang="fi-FI" altLang="fi-FI" sz="1800" b="0" dirty="0" err="1">
                <a:solidFill>
                  <a:schemeClr val="bg1"/>
                </a:solidFill>
              </a:rPr>
              <a:t>bullying</a:t>
            </a:r>
            <a:endParaRPr lang="en-GB" altLang="fi-FI" sz="1800" b="0" dirty="0">
              <a:solidFill>
                <a:schemeClr val="bg1"/>
              </a:solidFill>
            </a:endParaRPr>
          </a:p>
        </p:txBody>
      </p:sp>
    </p:spTree>
    <p:extLst>
      <p:ext uri="{BB962C8B-B14F-4D97-AF65-F5344CB8AC3E}">
        <p14:creationId xmlns:p14="http://schemas.microsoft.com/office/powerpoint/2010/main" val="2573786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Catholic Social Teaching</a:t>
            </a:r>
            <a:endParaRPr lang="en-GB" dirty="0"/>
          </a:p>
        </p:txBody>
      </p:sp>
      <p:sp>
        <p:nvSpPr>
          <p:cNvPr id="3" name="Content Placeholder 2"/>
          <p:cNvSpPr>
            <a:spLocks noGrp="1"/>
          </p:cNvSpPr>
          <p:nvPr>
            <p:ph idx="1"/>
          </p:nvPr>
        </p:nvSpPr>
        <p:spPr>
          <a:xfrm>
            <a:off x="251520" y="2348880"/>
            <a:ext cx="8892480" cy="3670920"/>
          </a:xfrm>
        </p:spPr>
        <p:txBody>
          <a:bodyPr>
            <a:normAutofit/>
          </a:bodyPr>
          <a:lstStyle/>
          <a:p>
            <a:pPr marL="0" indent="0">
              <a:buNone/>
            </a:pPr>
            <a:r>
              <a:rPr lang="en-US" sz="2400" b="1" dirty="0">
                <a:solidFill>
                  <a:srgbClr val="7030A0"/>
                </a:solidFill>
                <a:latin typeface="Calibri" panose="020F0502020204030204" pitchFamily="34" charset="0"/>
                <a:cs typeface="Calibri" panose="020F0502020204030204" pitchFamily="34" charset="0"/>
              </a:rPr>
              <a:t>Catholic social teaching (CST) is rooted in Scripture, formed by the wisdom of Church leaders, and influenced by grassroots movements. It is our moral compass, guiding us on how to live out our faith in the world</a:t>
            </a:r>
            <a:r>
              <a:rPr lang="en-US" sz="2400" b="1" dirty="0" smtClean="0">
                <a:solidFill>
                  <a:srgbClr val="7030A0"/>
                </a:solidFill>
                <a:latin typeface="Calibri" panose="020F0502020204030204" pitchFamily="34" charset="0"/>
                <a:cs typeface="Calibri" panose="020F0502020204030204" pitchFamily="34" charset="0"/>
              </a:rPr>
              <a:t>.</a:t>
            </a:r>
          </a:p>
          <a:p>
            <a:pPr marL="0" indent="0">
              <a:buNone/>
            </a:pPr>
            <a:endParaRPr lang="en-US" sz="2400" b="1" dirty="0">
              <a:solidFill>
                <a:srgbClr val="7030A0"/>
              </a:solidFill>
              <a:latin typeface="Calibri" panose="020F0502020204030204" pitchFamily="34" charset="0"/>
              <a:cs typeface="Calibri" panose="020F0502020204030204" pitchFamily="34" charset="0"/>
            </a:endParaRPr>
          </a:p>
          <a:p>
            <a:pPr marL="0" indent="0">
              <a:buNone/>
            </a:pPr>
            <a:r>
              <a:rPr lang="en-US" sz="2400" b="1" dirty="0">
                <a:solidFill>
                  <a:srgbClr val="7030A0"/>
                </a:solidFill>
                <a:latin typeface="Calibri" panose="020F0502020204030204" pitchFamily="34" charset="0"/>
                <a:cs typeface="Calibri" panose="020F0502020204030204" pitchFamily="34" charset="0"/>
              </a:rPr>
              <a:t>Our faith calls us to love God and to love our </a:t>
            </a:r>
            <a:r>
              <a:rPr lang="en-US" sz="2400" b="1" dirty="0" err="1">
                <a:solidFill>
                  <a:srgbClr val="7030A0"/>
                </a:solidFill>
                <a:latin typeface="Calibri" panose="020F0502020204030204" pitchFamily="34" charset="0"/>
                <a:cs typeface="Calibri" panose="020F0502020204030204" pitchFamily="34" charset="0"/>
              </a:rPr>
              <a:t>neighbours</a:t>
            </a:r>
            <a:r>
              <a:rPr lang="en-US" sz="2400" b="1" dirty="0">
                <a:solidFill>
                  <a:srgbClr val="7030A0"/>
                </a:solidFill>
                <a:latin typeface="Calibri" panose="020F0502020204030204" pitchFamily="34" charset="0"/>
                <a:cs typeface="Calibri" panose="020F0502020204030204" pitchFamily="34" charset="0"/>
              </a:rPr>
              <a:t> in every situation, especially our sisters and brothers living in poverty. Following in the footsteps of Christ, we hope to make present in our unjust and broken world, the justice, love and peace of God.</a:t>
            </a:r>
          </a:p>
        </p:txBody>
      </p:sp>
      <p:pic>
        <p:nvPicPr>
          <p:cNvPr id="4" name="Picture 3"/>
          <p:cNvPicPr>
            <a:picLocks noChangeAspect="1"/>
          </p:cNvPicPr>
          <p:nvPr/>
        </p:nvPicPr>
        <p:blipFill>
          <a:blip r:embed="rId2"/>
          <a:stretch>
            <a:fillRect/>
          </a:stretch>
        </p:blipFill>
        <p:spPr>
          <a:xfrm>
            <a:off x="6190324" y="927098"/>
            <a:ext cx="2038635" cy="571580"/>
          </a:xfrm>
          <a:prstGeom prst="rect">
            <a:avLst/>
          </a:prstGeom>
        </p:spPr>
      </p:pic>
    </p:spTree>
    <p:extLst>
      <p:ext uri="{BB962C8B-B14F-4D97-AF65-F5344CB8AC3E}">
        <p14:creationId xmlns:p14="http://schemas.microsoft.com/office/powerpoint/2010/main" val="14536878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7 core principles – rooted in scripture </a:t>
            </a:r>
            <a:endParaRPr lang="en-GB" dirty="0"/>
          </a:p>
        </p:txBody>
      </p:sp>
      <p:sp>
        <p:nvSpPr>
          <p:cNvPr id="3" name="Content Placeholder 2"/>
          <p:cNvSpPr>
            <a:spLocks noGrp="1"/>
          </p:cNvSpPr>
          <p:nvPr>
            <p:ph idx="1"/>
          </p:nvPr>
        </p:nvSpPr>
        <p:spPr>
          <a:xfrm>
            <a:off x="395536" y="2348880"/>
            <a:ext cx="8208912" cy="3670920"/>
          </a:xfrm>
        </p:spPr>
        <p:txBody>
          <a:bodyPr>
            <a:noAutofit/>
          </a:bodyPr>
          <a:lstStyle/>
          <a:p>
            <a:r>
              <a:rPr lang="en-US" sz="2800" dirty="0" smtClean="0">
                <a:latin typeface="Calibri" panose="020F0502020204030204" pitchFamily="34" charset="0"/>
                <a:cs typeface="Calibri" panose="020F0502020204030204" pitchFamily="34" charset="0"/>
              </a:rPr>
              <a:t>Dignity </a:t>
            </a:r>
          </a:p>
          <a:p>
            <a:r>
              <a:rPr lang="en-US" sz="2800" dirty="0">
                <a:latin typeface="Calibri" panose="020F0502020204030204" pitchFamily="34" charset="0"/>
                <a:cs typeface="Calibri" panose="020F0502020204030204" pitchFamily="34" charset="0"/>
              </a:rPr>
              <a:t>Solidarity</a:t>
            </a:r>
          </a:p>
          <a:p>
            <a:r>
              <a:rPr lang="en-US" sz="2800" dirty="0">
                <a:latin typeface="Calibri" panose="020F0502020204030204" pitchFamily="34" charset="0"/>
                <a:cs typeface="Calibri" panose="020F0502020204030204" pitchFamily="34" charset="0"/>
              </a:rPr>
              <a:t>The common good</a:t>
            </a:r>
          </a:p>
          <a:p>
            <a:r>
              <a:rPr lang="en-US" sz="2800" dirty="0">
                <a:latin typeface="Calibri" panose="020F0502020204030204" pitchFamily="34" charset="0"/>
                <a:cs typeface="Calibri" panose="020F0502020204030204" pitchFamily="34" charset="0"/>
              </a:rPr>
              <a:t>The option for the poor</a:t>
            </a:r>
          </a:p>
          <a:p>
            <a:r>
              <a:rPr lang="en-US" sz="2800" dirty="0">
                <a:latin typeface="Calibri" panose="020F0502020204030204" pitchFamily="34" charset="0"/>
                <a:cs typeface="Calibri" panose="020F0502020204030204" pitchFamily="34" charset="0"/>
              </a:rPr>
              <a:t>Peace</a:t>
            </a:r>
          </a:p>
          <a:p>
            <a:r>
              <a:rPr lang="en-US" sz="2800" dirty="0">
                <a:latin typeface="Calibri" panose="020F0502020204030204" pitchFamily="34" charset="0"/>
                <a:cs typeface="Calibri" panose="020F0502020204030204" pitchFamily="34" charset="0"/>
              </a:rPr>
              <a:t>Care for creation</a:t>
            </a:r>
          </a:p>
          <a:p>
            <a:r>
              <a:rPr lang="en-US" sz="2800" dirty="0">
                <a:latin typeface="Calibri" panose="020F0502020204030204" pitchFamily="34" charset="0"/>
                <a:cs typeface="Calibri" panose="020F0502020204030204" pitchFamily="34" charset="0"/>
              </a:rPr>
              <a:t>The dignity of work and </a:t>
            </a:r>
            <a:r>
              <a:rPr lang="en-US" sz="2800" dirty="0" smtClean="0">
                <a:latin typeface="Calibri" panose="020F0502020204030204" pitchFamily="34" charset="0"/>
                <a:cs typeface="Calibri" panose="020F0502020204030204" pitchFamily="34" charset="0"/>
              </a:rPr>
              <a:t>participation  </a:t>
            </a:r>
            <a:endParaRPr lang="en-GB" sz="28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6565813" y="1135551"/>
            <a:ext cx="2038635" cy="571580"/>
          </a:xfrm>
          <a:prstGeom prst="rect">
            <a:avLst/>
          </a:prstGeom>
        </p:spPr>
      </p:pic>
    </p:spTree>
    <p:extLst>
      <p:ext uri="{BB962C8B-B14F-4D97-AF65-F5344CB8AC3E}">
        <p14:creationId xmlns:p14="http://schemas.microsoft.com/office/powerpoint/2010/main" val="17401483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Catholic Social Teaching clip</a:t>
            </a:r>
            <a:endParaRPr lang="en-GB" dirty="0"/>
          </a:p>
        </p:txBody>
      </p:sp>
      <p:sp>
        <p:nvSpPr>
          <p:cNvPr id="3" name="Content Placeholder 2"/>
          <p:cNvSpPr>
            <a:spLocks noGrp="1"/>
          </p:cNvSpPr>
          <p:nvPr>
            <p:ph idx="1"/>
          </p:nvPr>
        </p:nvSpPr>
        <p:spPr>
          <a:xfrm>
            <a:off x="323528" y="2489200"/>
            <a:ext cx="8136904" cy="3530600"/>
          </a:xfrm>
        </p:spPr>
        <p:txBody>
          <a:bodyPr/>
          <a:lstStyle/>
          <a:p>
            <a:pPr marL="0" indent="0">
              <a:buNone/>
            </a:pPr>
            <a:r>
              <a:rPr lang="en-GB" dirty="0"/>
              <a:t>https://www.youtube.com/watch?v=XNcBCPVbYDU</a:t>
            </a:r>
          </a:p>
        </p:txBody>
      </p:sp>
    </p:spTree>
    <p:extLst>
      <p:ext uri="{BB962C8B-B14F-4D97-AF65-F5344CB8AC3E}">
        <p14:creationId xmlns:p14="http://schemas.microsoft.com/office/powerpoint/2010/main" val="21144754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A5E4F5-CDD1-2D4F-9F32-5954ACCC0AD3}"/>
              </a:ext>
            </a:extLst>
          </p:cNvPr>
          <p:cNvSpPr>
            <a:spLocks noGrp="1" noChangeArrowheads="1"/>
          </p:cNvSpPr>
          <p:nvPr>
            <p:ph type="title"/>
          </p:nvPr>
        </p:nvSpPr>
        <p:spPr>
          <a:xfrm>
            <a:off x="611560" y="697344"/>
            <a:ext cx="6598082" cy="939619"/>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smtClean="0">
                <a:latin typeface="Calibri" panose="020F0502020204030204" pitchFamily="34" charset="0"/>
                <a:cs typeface="Calibri" panose="020F0502020204030204" pitchFamily="34" charset="0"/>
              </a:rPr>
              <a:t>Catholic Social Teaching</a:t>
            </a:r>
            <a:endParaRPr lang="en-GB" altLang="fi-FI"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5A29B920-BB38-FD41-996F-C03F1DC4456B}"/>
              </a:ext>
            </a:extLst>
          </p:cNvPr>
          <p:cNvSpPr>
            <a:spLocks noGrp="1" noChangeArrowheads="1"/>
          </p:cNvSpPr>
          <p:nvPr>
            <p:ph idx="1"/>
          </p:nvPr>
        </p:nvSpPr>
        <p:spPr>
          <a:xfrm>
            <a:off x="202748" y="2078570"/>
            <a:ext cx="4176464" cy="3511883"/>
          </a:xfrm>
        </p:spPr>
        <p:txBody>
          <a:bodyPr>
            <a:normAutofit/>
          </a:bodyPr>
          <a:lstStyle/>
          <a:p>
            <a:pPr marL="0" indent="0" eaLnBrk="1" hangingPunct="1">
              <a:buNone/>
              <a:defRPr/>
            </a:pPr>
            <a:r>
              <a:rPr lang="en-US" altLang="fi-FI" sz="2800" u="sng" dirty="0" smtClean="0">
                <a:latin typeface="Calibri" panose="020F0502020204030204" pitchFamily="34" charset="0"/>
                <a:cs typeface="Calibri" panose="020F0502020204030204" pitchFamily="34" charset="0"/>
              </a:rPr>
              <a:t>Activity </a:t>
            </a:r>
            <a:r>
              <a:rPr lang="en-US" altLang="fi-FI" sz="2800" u="sng" dirty="0">
                <a:latin typeface="Calibri" panose="020F0502020204030204" pitchFamily="34" charset="0"/>
                <a:cs typeface="Calibri" panose="020F0502020204030204" pitchFamily="34" charset="0"/>
              </a:rPr>
              <a:t>3</a:t>
            </a:r>
            <a:r>
              <a:rPr lang="en-US" altLang="fi-FI" sz="2800" u="sng" dirty="0" smtClean="0">
                <a:latin typeface="Calibri" panose="020F0502020204030204" pitchFamily="34" charset="0"/>
                <a:cs typeface="Calibri" panose="020F0502020204030204" pitchFamily="34" charset="0"/>
              </a:rPr>
              <a:t>:</a:t>
            </a:r>
            <a:endParaRPr lang="en-US" altLang="fi-FI" sz="2800" u="sng" dirty="0">
              <a:latin typeface="Calibri" panose="020F0502020204030204" pitchFamily="34" charset="0"/>
              <a:cs typeface="Calibri" panose="020F0502020204030204" pitchFamily="34" charset="0"/>
            </a:endParaRPr>
          </a:p>
          <a:p>
            <a:pPr marL="0" indent="0" eaLnBrk="1" hangingPunct="1">
              <a:buNone/>
              <a:defRPr/>
            </a:pPr>
            <a:endParaRPr lang="en-US" altLang="fi-FI" sz="2800" dirty="0" smtClean="0">
              <a:latin typeface="Calibri" panose="020F0502020204030204" pitchFamily="34" charset="0"/>
              <a:cs typeface="Calibri" panose="020F0502020204030204" pitchFamily="34" charset="0"/>
            </a:endParaRPr>
          </a:p>
          <a:p>
            <a:pPr marL="0" indent="0" eaLnBrk="1" hangingPunct="1">
              <a:buNone/>
              <a:defRPr/>
            </a:pPr>
            <a:r>
              <a:rPr lang="en-US" altLang="fi-FI" sz="2800" dirty="0" smtClean="0">
                <a:latin typeface="Calibri" panose="020F0502020204030204" pitchFamily="34" charset="0"/>
                <a:cs typeface="Calibri" panose="020F0502020204030204" pitchFamily="34" charset="0"/>
              </a:rPr>
              <a:t>7 Principles of Catholic Social Teaching</a:t>
            </a:r>
          </a:p>
          <a:p>
            <a:pPr marL="0" indent="0" eaLnBrk="1" hangingPunct="1">
              <a:buNone/>
              <a:defRPr/>
            </a:pPr>
            <a:endParaRPr lang="en-US" altLang="fi-FI" sz="2800" dirty="0">
              <a:latin typeface="Calibri" panose="020F0502020204030204" pitchFamily="34" charset="0"/>
              <a:cs typeface="Calibri" panose="020F0502020204030204" pitchFamily="34" charset="0"/>
            </a:endParaRPr>
          </a:p>
          <a:p>
            <a:pPr marL="0" indent="0" eaLnBrk="1" hangingPunct="1">
              <a:buNone/>
              <a:defRPr/>
            </a:pPr>
            <a:r>
              <a:rPr lang="en-US" altLang="fi-FI" sz="2800" b="1" dirty="0" smtClean="0">
                <a:solidFill>
                  <a:srgbClr val="FF0000"/>
                </a:solidFill>
                <a:latin typeface="Calibri" panose="020F0502020204030204" pitchFamily="34" charset="0"/>
                <a:cs typeface="Calibri" panose="020F0502020204030204" pitchFamily="34" charset="0"/>
              </a:rPr>
              <a:t>PADLET ACTIVITY</a:t>
            </a:r>
            <a:endParaRPr lang="en-US" altLang="fi-FI" sz="2800" b="1" dirty="0">
              <a:solidFill>
                <a:srgbClr val="FF0000"/>
              </a:solidFill>
              <a:latin typeface="Calibri" panose="020F0502020204030204" pitchFamily="34" charset="0"/>
              <a:cs typeface="Calibri" panose="020F0502020204030204" pitchFamily="34" charset="0"/>
            </a:endParaRPr>
          </a:p>
        </p:txBody>
      </p:sp>
      <p:sp>
        <p:nvSpPr>
          <p:cNvPr id="4" name="Rectangle 1">
            <a:extLst>
              <a:ext uri="{FF2B5EF4-FFF2-40B4-BE49-F238E27FC236}">
                <a16:creationId xmlns:a16="http://schemas.microsoft.com/office/drawing/2014/main" id="{EBB49C23-8606-6A49-BC77-AC08E27F3752}"/>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pic>
        <p:nvPicPr>
          <p:cNvPr id="5" name="Kuva 4">
            <a:extLst>
              <a:ext uri="{FF2B5EF4-FFF2-40B4-BE49-F238E27FC236}">
                <a16:creationId xmlns:a16="http://schemas.microsoft.com/office/drawing/2014/main" id="{A7217B87-FA12-FD49-91A8-DF1CD9958FDD}"/>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l="38188" r="14563"/>
          <a:stretch/>
        </p:blipFill>
        <p:spPr>
          <a:xfrm>
            <a:off x="2902776" y="4365104"/>
            <a:ext cx="1643080" cy="1956075"/>
          </a:xfrm>
          <a:prstGeom prst="rect">
            <a:avLst/>
          </a:prstGeom>
          <a:ln w="50800">
            <a:solidFill>
              <a:schemeClr val="bg1"/>
            </a:solidFill>
          </a:ln>
          <a:effectLst>
            <a:outerShdw blurRad="50800" dist="38100" dir="2700000" algn="tl" rotWithShape="0">
              <a:prstClr val="black">
                <a:alpha val="40000"/>
              </a:prstClr>
            </a:outerShdw>
          </a:effectLst>
        </p:spPr>
      </p:pic>
      <p:pic>
        <p:nvPicPr>
          <p:cNvPr id="6" name="Picture 5"/>
          <p:cNvPicPr>
            <a:picLocks noChangeAspect="1"/>
          </p:cNvPicPr>
          <p:nvPr/>
        </p:nvPicPr>
        <p:blipFill>
          <a:blip r:embed="rId3"/>
          <a:stretch>
            <a:fillRect/>
          </a:stretch>
        </p:blipFill>
        <p:spPr>
          <a:xfrm>
            <a:off x="4775592" y="698192"/>
            <a:ext cx="4267746" cy="6159808"/>
          </a:xfrm>
          <a:prstGeom prst="rect">
            <a:avLst/>
          </a:prstGeom>
        </p:spPr>
      </p:pic>
    </p:spTree>
    <p:extLst>
      <p:ext uri="{BB962C8B-B14F-4D97-AF65-F5344CB8AC3E}">
        <p14:creationId xmlns:p14="http://schemas.microsoft.com/office/powerpoint/2010/main" val="1853577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Rectangle 1"/>
          <p:cNvSpPr>
            <a:spLocks noChangeArrowheads="1"/>
          </p:cNvSpPr>
          <p:nvPr/>
        </p:nvSpPr>
        <p:spPr bwMode="auto">
          <a:xfrm>
            <a:off x="467544" y="2233070"/>
            <a:ext cx="3268844" cy="51226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60287" rIns="91440" bIns="26979"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FFFFFF"/>
                </a:solidFill>
                <a:effectLst/>
              </a:rPr>
              <a:t>Before I formed you in the womb, I knew you.</a:t>
            </a:r>
            <a:endParaRPr kumimoji="0" lang="en-US" altLang="en-US" sz="9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smtClean="0">
                <a:ln>
                  <a:noFill/>
                </a:ln>
                <a:solidFill>
                  <a:srgbClr val="FFFFFF"/>
                </a:solidFill>
                <a:effectLst/>
                <a:latin typeface="Arial" panose="020B0604020202020204" pitchFamily="34" charset="0"/>
              </a:rPr>
              <a:t>Jeremiah 1:5</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5" name="Picture 4"/>
          <p:cNvPicPr>
            <a:picLocks noChangeAspect="1"/>
          </p:cNvPicPr>
          <p:nvPr/>
        </p:nvPicPr>
        <p:blipFill>
          <a:blip r:embed="rId2"/>
          <a:stretch>
            <a:fillRect/>
          </a:stretch>
        </p:blipFill>
        <p:spPr>
          <a:xfrm>
            <a:off x="308768" y="449117"/>
            <a:ext cx="7458075" cy="1485900"/>
          </a:xfrm>
          <a:prstGeom prst="rect">
            <a:avLst/>
          </a:prstGeom>
        </p:spPr>
      </p:pic>
      <p:pic>
        <p:nvPicPr>
          <p:cNvPr id="6" name="Picture 5"/>
          <p:cNvPicPr>
            <a:picLocks noChangeAspect="1"/>
          </p:cNvPicPr>
          <p:nvPr/>
        </p:nvPicPr>
        <p:blipFill>
          <a:blip r:embed="rId3"/>
          <a:stretch>
            <a:fillRect/>
          </a:stretch>
        </p:blipFill>
        <p:spPr>
          <a:xfrm>
            <a:off x="467544" y="2412998"/>
            <a:ext cx="7372350" cy="1838325"/>
          </a:xfrm>
          <a:prstGeom prst="rect">
            <a:avLst/>
          </a:prstGeom>
        </p:spPr>
      </p:pic>
      <p:pic>
        <p:nvPicPr>
          <p:cNvPr id="7" name="Picture 6"/>
          <p:cNvPicPr>
            <a:picLocks noChangeAspect="1"/>
          </p:cNvPicPr>
          <p:nvPr/>
        </p:nvPicPr>
        <p:blipFill>
          <a:blip r:embed="rId4"/>
          <a:stretch>
            <a:fillRect/>
          </a:stretch>
        </p:blipFill>
        <p:spPr>
          <a:xfrm>
            <a:off x="467544" y="4431251"/>
            <a:ext cx="7572375" cy="1924050"/>
          </a:xfrm>
          <a:prstGeom prst="rect">
            <a:avLst/>
          </a:prstGeom>
        </p:spPr>
      </p:pic>
    </p:spTree>
    <p:extLst>
      <p:ext uri="{BB962C8B-B14F-4D97-AF65-F5344CB8AC3E}">
        <p14:creationId xmlns:p14="http://schemas.microsoft.com/office/powerpoint/2010/main" val="9581898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3712" y="188640"/>
            <a:ext cx="7195930" cy="1717929"/>
          </a:xfrm>
          <a:prstGeom prst="rect">
            <a:avLst/>
          </a:prstGeom>
        </p:spPr>
      </p:pic>
      <p:pic>
        <p:nvPicPr>
          <p:cNvPr id="5" name="Picture 4"/>
          <p:cNvPicPr>
            <a:picLocks noChangeAspect="1"/>
          </p:cNvPicPr>
          <p:nvPr/>
        </p:nvPicPr>
        <p:blipFill>
          <a:blip r:embed="rId3"/>
          <a:stretch>
            <a:fillRect/>
          </a:stretch>
        </p:blipFill>
        <p:spPr>
          <a:xfrm>
            <a:off x="170328" y="1906569"/>
            <a:ext cx="7039314" cy="1668599"/>
          </a:xfrm>
          <a:prstGeom prst="rect">
            <a:avLst/>
          </a:prstGeom>
        </p:spPr>
      </p:pic>
      <p:pic>
        <p:nvPicPr>
          <p:cNvPr id="6" name="Picture 5"/>
          <p:cNvPicPr>
            <a:picLocks noChangeAspect="1"/>
          </p:cNvPicPr>
          <p:nvPr/>
        </p:nvPicPr>
        <p:blipFill>
          <a:blip r:embed="rId4"/>
          <a:stretch>
            <a:fillRect/>
          </a:stretch>
        </p:blipFill>
        <p:spPr>
          <a:xfrm>
            <a:off x="169440" y="3372584"/>
            <a:ext cx="6734504" cy="1741241"/>
          </a:xfrm>
          <a:prstGeom prst="rect">
            <a:avLst/>
          </a:prstGeom>
        </p:spPr>
      </p:pic>
      <p:pic>
        <p:nvPicPr>
          <p:cNvPr id="7" name="Picture 6"/>
          <p:cNvPicPr>
            <a:picLocks noChangeAspect="1"/>
          </p:cNvPicPr>
          <p:nvPr/>
        </p:nvPicPr>
        <p:blipFill>
          <a:blip r:embed="rId5"/>
          <a:stretch>
            <a:fillRect/>
          </a:stretch>
        </p:blipFill>
        <p:spPr>
          <a:xfrm>
            <a:off x="41528" y="5013176"/>
            <a:ext cx="6950169" cy="1487623"/>
          </a:xfrm>
          <a:prstGeom prst="rect">
            <a:avLst/>
          </a:prstGeom>
        </p:spPr>
      </p:pic>
    </p:spTree>
    <p:extLst>
      <p:ext uri="{BB962C8B-B14F-4D97-AF65-F5344CB8AC3E}">
        <p14:creationId xmlns:p14="http://schemas.microsoft.com/office/powerpoint/2010/main" val="28938087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 a Catholic School, we must ensure our pupils;</a:t>
            </a:r>
            <a:endParaRPr lang="en-GB" dirty="0"/>
          </a:p>
        </p:txBody>
      </p:sp>
      <p:sp>
        <p:nvSpPr>
          <p:cNvPr id="3" name="Content Placeholder 2"/>
          <p:cNvSpPr>
            <a:spLocks noGrp="1"/>
          </p:cNvSpPr>
          <p:nvPr>
            <p:ph idx="1"/>
          </p:nvPr>
        </p:nvSpPr>
        <p:spPr>
          <a:xfrm>
            <a:off x="323528" y="2276872"/>
            <a:ext cx="8352928" cy="4176464"/>
          </a:xfrm>
        </p:spPr>
        <p:txBody>
          <a:bodyPr>
            <a:normAutofit fontScale="92500" lnSpcReduction="10000"/>
          </a:bodyPr>
          <a:lstStyle/>
          <a:p>
            <a:pPr>
              <a:buFont typeface="Wingdings" panose="05000000000000000000" pitchFamily="2" charset="2"/>
              <a:buChar char="Ø"/>
            </a:pPr>
            <a:r>
              <a:rPr lang="en-US" sz="2400" dirty="0" smtClean="0">
                <a:latin typeface="Calibri" panose="020F0502020204030204" pitchFamily="34" charset="0"/>
                <a:cs typeface="Calibri" panose="020F0502020204030204" pitchFamily="34" charset="0"/>
              </a:rPr>
              <a:t>understand and embrace the distinctive Catholic identity, charism and mission of their school. They value it greatly and are able to tell its unique story as part of the local and universal Church. Their active participation significantly enhances the Catholic life and mission of the school. </a:t>
            </a:r>
          </a:p>
          <a:p>
            <a:pPr>
              <a:buFont typeface="Wingdings" panose="05000000000000000000" pitchFamily="2" charset="2"/>
              <a:buChar char="Ø"/>
            </a:pPr>
            <a:r>
              <a:rPr lang="en-US" sz="2400" dirty="0" smtClean="0">
                <a:latin typeface="Calibri" panose="020F0502020204030204" pitchFamily="34" charset="0"/>
                <a:cs typeface="Calibri" panose="020F0502020204030204" pitchFamily="34" charset="0"/>
              </a:rPr>
              <a:t>Take a leading role in responding to the demands of Catholic Social Teaching and are pro-active in finding ways of responding, locally, nationally and globally.</a:t>
            </a:r>
          </a:p>
          <a:p>
            <a:pPr>
              <a:buFont typeface="Wingdings" panose="05000000000000000000" pitchFamily="2" charset="2"/>
              <a:buChar char="Ø"/>
            </a:pPr>
            <a:r>
              <a:rPr lang="en-US" sz="2400" dirty="0" smtClean="0">
                <a:latin typeface="Calibri" panose="020F0502020204030204" pitchFamily="34" charset="0"/>
                <a:cs typeface="Calibri" panose="020F0502020204030204" pitchFamily="34" charset="0"/>
              </a:rPr>
              <a:t>Pupils show a deep respect for their own personal dignity and that of others, who are made in the image and likeness of God. They demonstrate a deep sense of respect for those of other faiths, religions and none.</a:t>
            </a:r>
            <a:endParaRPr lang="en-GB" sz="2400"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17907933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6D825EA9-5921-4B49-B590-2D530BFFFCA0}"/>
              </a:ext>
            </a:extLst>
          </p:cNvPr>
          <p:cNvSpPr>
            <a:spLocks noGrp="1"/>
          </p:cNvSpPr>
          <p:nvPr>
            <p:ph type="title"/>
          </p:nvPr>
        </p:nvSpPr>
        <p:spPr>
          <a:xfrm>
            <a:off x="686924" y="764704"/>
            <a:ext cx="6824718" cy="827929"/>
          </a:xfrm>
        </p:spPr>
        <p:txBody>
          <a:bodyPr/>
          <a:lstStyle/>
          <a:p>
            <a:r>
              <a:rPr lang="fi-FI" altLang="fi-FI" dirty="0" smtClean="0">
                <a:latin typeface="Calibri" panose="020F0502020204030204" pitchFamily="34" charset="0"/>
                <a:cs typeface="Calibri" panose="020F0502020204030204" pitchFamily="34" charset="0"/>
              </a:rPr>
              <a:t>Implementation of </a:t>
            </a:r>
            <a:r>
              <a:rPr lang="fi-FI" altLang="fi-FI" dirty="0">
                <a:latin typeface="Calibri" panose="020F0502020204030204" pitchFamily="34" charset="0"/>
                <a:cs typeface="Calibri" panose="020F0502020204030204" pitchFamily="34" charset="0"/>
              </a:rPr>
              <a:t>the KiVa antibullying programme</a:t>
            </a:r>
            <a:endParaRPr lang="fi-FI" dirty="0">
              <a:latin typeface="Calibri" panose="020F0502020204030204" pitchFamily="34" charset="0"/>
              <a:cs typeface="Calibri" panose="020F0502020204030204" pitchFamily="34" charset="0"/>
            </a:endParaRPr>
          </a:p>
        </p:txBody>
      </p:sp>
      <p:sp>
        <p:nvSpPr>
          <p:cNvPr id="3" name="Sisällön paikkamerkki 2">
            <a:extLst>
              <a:ext uri="{FF2B5EF4-FFF2-40B4-BE49-F238E27FC236}">
                <a16:creationId xmlns:a16="http://schemas.microsoft.com/office/drawing/2014/main" id="{4D8146ED-609F-E14E-BDF2-05A60F4DB50A}"/>
              </a:ext>
            </a:extLst>
          </p:cNvPr>
          <p:cNvSpPr>
            <a:spLocks noGrp="1"/>
          </p:cNvSpPr>
          <p:nvPr>
            <p:ph idx="1"/>
          </p:nvPr>
        </p:nvSpPr>
        <p:spPr>
          <a:xfrm>
            <a:off x="209550" y="2600325"/>
            <a:ext cx="7116756" cy="2988916"/>
          </a:xfrm>
        </p:spPr>
        <p:txBody>
          <a:bodyPr>
            <a:normAutofit fontScale="92500"/>
          </a:bodyPr>
          <a:lstStyle/>
          <a:p>
            <a:r>
              <a:rPr lang="fi-FI" altLang="fi-FI" sz="2400" dirty="0">
                <a:latin typeface="Calibri" panose="020F0502020204030204" pitchFamily="34" charset="0"/>
                <a:cs typeface="Calibri" panose="020F0502020204030204" pitchFamily="34" charset="0"/>
              </a:rPr>
              <a:t>Pupil surveys completed July 2022</a:t>
            </a:r>
          </a:p>
          <a:p>
            <a:r>
              <a:rPr lang="fi-FI" altLang="fi-FI" sz="2400" dirty="0">
                <a:latin typeface="Calibri" panose="020F0502020204030204" pitchFamily="34" charset="0"/>
                <a:cs typeface="Calibri" panose="020F0502020204030204" pitchFamily="34" charset="0"/>
              </a:rPr>
              <a:t>Staff Inset – Monday 5th September 2022</a:t>
            </a:r>
          </a:p>
          <a:p>
            <a:r>
              <a:rPr lang="fi-FI" altLang="fi-FI" sz="2400" dirty="0">
                <a:latin typeface="Calibri" panose="020F0502020204030204" pitchFamily="34" charset="0"/>
                <a:cs typeface="Calibri" panose="020F0502020204030204" pitchFamily="34" charset="0"/>
              </a:rPr>
              <a:t>Pupil launch – Friday 9th September 2022 – Introduce </a:t>
            </a:r>
            <a:r>
              <a:rPr lang="fi-FI" altLang="fi-FI" sz="2400" dirty="0" smtClean="0">
                <a:latin typeface="Calibri" panose="020F0502020204030204" pitchFamily="34" charset="0"/>
                <a:cs typeface="Calibri" panose="020F0502020204030204" pitchFamily="34" charset="0"/>
              </a:rPr>
              <a:t>Champions of Christ</a:t>
            </a:r>
            <a:endParaRPr lang="fi-FI" altLang="fi-FI" sz="2400" dirty="0">
              <a:latin typeface="Calibri" panose="020F0502020204030204" pitchFamily="34" charset="0"/>
              <a:cs typeface="Calibri" panose="020F0502020204030204" pitchFamily="34" charset="0"/>
            </a:endParaRPr>
          </a:p>
          <a:p>
            <a:r>
              <a:rPr lang="fi-FI" altLang="fi-FI" sz="2400" dirty="0">
                <a:latin typeface="Calibri" panose="020F0502020204030204" pitchFamily="34" charset="0"/>
                <a:cs typeface="Calibri" panose="020F0502020204030204" pitchFamily="34" charset="0"/>
              </a:rPr>
              <a:t>Parent Launch – During Transition meetings w/c 12th September </a:t>
            </a:r>
            <a:r>
              <a:rPr lang="fi-FI" altLang="fi-FI" sz="2400" dirty="0" smtClean="0">
                <a:latin typeface="Calibri" panose="020F0502020204030204" pitchFamily="34" charset="0"/>
                <a:cs typeface="Calibri" panose="020F0502020204030204" pitchFamily="34" charset="0"/>
              </a:rPr>
              <a:t>2022 (slides provided to include in ppt)</a:t>
            </a:r>
            <a:endParaRPr lang="fi-FI" altLang="fi-FI" sz="2400" dirty="0">
              <a:latin typeface="Calibri" panose="020F0502020204030204" pitchFamily="34" charset="0"/>
              <a:cs typeface="Calibri" panose="020F0502020204030204" pitchFamily="34" charset="0"/>
            </a:endParaRPr>
          </a:p>
          <a:p>
            <a:r>
              <a:rPr lang="fi-FI" altLang="fi-FI" sz="2400" dirty="0">
                <a:latin typeface="Calibri" panose="020F0502020204030204" pitchFamily="34" charset="0"/>
                <a:cs typeface="Calibri" panose="020F0502020204030204" pitchFamily="34" charset="0"/>
              </a:rPr>
              <a:t>KiVa Team Initial meeting – Thursday 8th September 2022</a:t>
            </a:r>
          </a:p>
          <a:p>
            <a:endParaRPr lang="fi-FI" altLang="fi-FI" sz="1500" dirty="0"/>
          </a:p>
        </p:txBody>
      </p:sp>
      <p:sp>
        <p:nvSpPr>
          <p:cNvPr id="4" name="Rectangle 1">
            <a:extLst>
              <a:ext uri="{FF2B5EF4-FFF2-40B4-BE49-F238E27FC236}">
                <a16:creationId xmlns:a16="http://schemas.microsoft.com/office/drawing/2014/main" id="{ACDB52C7-370D-7D4B-B4B7-5733F7523CB2}"/>
              </a:ext>
            </a:extLst>
          </p:cNvPr>
          <p:cNvSpPr txBox="1">
            <a:spLocks noChangeArrowheads="1"/>
          </p:cNvSpPr>
          <p:nvPr/>
        </p:nvSpPr>
        <p:spPr bwMode="auto">
          <a:xfrm>
            <a:off x="209550" y="6021288"/>
            <a:ext cx="5940660" cy="3240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7500" tIns="35100" rIns="67500" bIns="351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335756" algn="l"/>
                <a:tab pos="672704" algn="l"/>
                <a:tab pos="1009650" algn="l"/>
                <a:tab pos="1346597" algn="l"/>
                <a:tab pos="1683544" algn="l"/>
                <a:tab pos="2020491" algn="l"/>
                <a:tab pos="2357438" algn="l"/>
                <a:tab pos="2694385" algn="l"/>
                <a:tab pos="3031331" algn="l"/>
                <a:tab pos="3368279" algn="l"/>
                <a:tab pos="3705225" algn="l"/>
                <a:tab pos="4042172" algn="l"/>
                <a:tab pos="4379119" algn="l"/>
                <a:tab pos="4716066" algn="l"/>
                <a:tab pos="5053013" algn="l"/>
                <a:tab pos="5389960" algn="l"/>
                <a:tab pos="5726906" algn="l"/>
                <a:tab pos="6063854" algn="l"/>
                <a:tab pos="6400800" algn="l"/>
                <a:tab pos="6737747" algn="l"/>
              </a:tabLst>
            </a:pPr>
            <a:endParaRPr lang="en-GB" altLang="fi-FI" sz="1350" b="0" dirty="0">
              <a:solidFill>
                <a:schemeClr val="tx1"/>
              </a:solidFill>
            </a:endParaRPr>
          </a:p>
        </p:txBody>
      </p:sp>
    </p:spTree>
    <p:extLst>
      <p:ext uri="{BB962C8B-B14F-4D97-AF65-F5344CB8AC3E}">
        <p14:creationId xmlns:p14="http://schemas.microsoft.com/office/powerpoint/2010/main" val="3391179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2204864"/>
            <a:ext cx="8568952" cy="4320480"/>
          </a:xfrm>
        </p:spPr>
        <p:txBody>
          <a:bodyPr>
            <a:noAutofit/>
          </a:bodyPr>
          <a:lstStyle/>
          <a:p>
            <a:r>
              <a:rPr lang="en-GB" sz="2000" dirty="0" smtClean="0">
                <a:latin typeface="Calibri" panose="020F0502020204030204" pitchFamily="34" charset="0"/>
                <a:cs typeface="Calibri" panose="020F0502020204030204" pitchFamily="34" charset="0"/>
              </a:rPr>
              <a:t>Weekly certificates (Monday assembly)</a:t>
            </a:r>
          </a:p>
          <a:p>
            <a:r>
              <a:rPr lang="en-GB" sz="2000" dirty="0" smtClean="0">
                <a:latin typeface="Calibri" panose="020F0502020204030204" pitchFamily="34" charset="0"/>
                <a:cs typeface="Calibri" panose="020F0502020204030204" pitchFamily="34" charset="0"/>
              </a:rPr>
              <a:t>Champion Tuesday – Champions of Christ  observe pupils being ‘caught being kind’. 2 each. </a:t>
            </a:r>
          </a:p>
          <a:p>
            <a:r>
              <a:rPr lang="en-GB" sz="2000" dirty="0" smtClean="0">
                <a:latin typeface="Calibri" panose="020F0502020204030204" pitchFamily="34" charset="0"/>
                <a:cs typeface="Calibri" panose="020F0502020204030204" pitchFamily="34" charset="0"/>
              </a:rPr>
              <a:t>Section on the newsletter.</a:t>
            </a:r>
          </a:p>
          <a:p>
            <a:r>
              <a:rPr lang="en-GB" sz="2000" dirty="0" smtClean="0">
                <a:latin typeface="Calibri" panose="020F0502020204030204" pitchFamily="34" charset="0"/>
                <a:cs typeface="Calibri" panose="020F0502020204030204" pitchFamily="34" charset="0"/>
              </a:rPr>
              <a:t>Shared language across the school.</a:t>
            </a:r>
          </a:p>
          <a:p>
            <a:r>
              <a:rPr lang="en-GB" sz="2000" dirty="0" smtClean="0">
                <a:latin typeface="Calibri" panose="020F0502020204030204" pitchFamily="34" charset="0"/>
                <a:cs typeface="Calibri" panose="020F0502020204030204" pitchFamily="34" charset="0"/>
              </a:rPr>
              <a:t>New page on the website.</a:t>
            </a:r>
          </a:p>
          <a:p>
            <a:r>
              <a:rPr lang="en-GB" sz="2000" dirty="0" smtClean="0">
                <a:latin typeface="Calibri" panose="020F0502020204030204" pitchFamily="34" charset="0"/>
                <a:cs typeface="Calibri" panose="020F0502020204030204" pitchFamily="34" charset="0"/>
              </a:rPr>
              <a:t>Termly assemblies to launch competitions. First competition – To design a poster. Launched in first assembly. </a:t>
            </a:r>
          </a:p>
          <a:p>
            <a:r>
              <a:rPr lang="en-GB" sz="2000" dirty="0" smtClean="0">
                <a:latin typeface="Calibri" panose="020F0502020204030204" pitchFamily="34" charset="0"/>
                <a:cs typeface="Calibri" panose="020F0502020204030204" pitchFamily="34" charset="0"/>
              </a:rPr>
              <a:t>Evidence in RE/Catholic Life floor books- work from the back please.</a:t>
            </a:r>
          </a:p>
          <a:p>
            <a:r>
              <a:rPr lang="en-GB" sz="2000" dirty="0" smtClean="0">
                <a:latin typeface="Calibri" panose="020F0502020204030204" pitchFamily="34" charset="0"/>
                <a:cs typeface="Calibri" panose="020F0502020204030204" pitchFamily="34" charset="0"/>
              </a:rPr>
              <a:t>KS2 display</a:t>
            </a:r>
            <a:endParaRPr lang="en-GB"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53263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467544" y="548680"/>
            <a:ext cx="7766720" cy="5393556"/>
          </a:xfrm>
          <a:prstGeom prst="rect">
            <a:avLst/>
          </a:prstGeom>
        </p:spPr>
      </p:pic>
    </p:spTree>
    <p:extLst>
      <p:ext uri="{BB962C8B-B14F-4D97-AF65-F5344CB8AC3E}">
        <p14:creationId xmlns:p14="http://schemas.microsoft.com/office/powerpoint/2010/main" val="24865010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1"/>
          <p:cNvSpPr txBox="1">
            <a:spLocks noChangeArrowheads="1"/>
          </p:cNvSpPr>
          <p:nvPr/>
        </p:nvSpPr>
        <p:spPr bwMode="auto">
          <a:xfrm>
            <a:off x="519364" y="646454"/>
            <a:ext cx="7720575" cy="121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3019" b="1" dirty="0">
                <a:solidFill>
                  <a:schemeClr val="bg1"/>
                </a:solidFill>
                <a:latin typeface="Gisha" pitchFamily="34" charset="0"/>
                <a:cs typeface="Gisha" pitchFamily="34" charset="0"/>
              </a:rPr>
              <a:t>St. Alban’s Catholic Primary School</a:t>
            </a:r>
          </a:p>
          <a:p>
            <a:pPr algn="ctr" eaLnBrk="1" hangingPunct="1"/>
            <a:r>
              <a:rPr lang="en-GB" altLang="en-US" sz="4276" b="1" dirty="0">
                <a:solidFill>
                  <a:schemeClr val="bg1"/>
                </a:solidFill>
                <a:latin typeface="Gisha" pitchFamily="34" charset="0"/>
                <a:cs typeface="Gisha" pitchFamily="34" charset="0"/>
              </a:rPr>
              <a:t>Behaviour</a:t>
            </a:r>
          </a:p>
        </p:txBody>
      </p:sp>
      <p:sp>
        <p:nvSpPr>
          <p:cNvPr id="2051" name="TextBox 1"/>
          <p:cNvSpPr txBox="1">
            <a:spLocks noChangeArrowheads="1"/>
          </p:cNvSpPr>
          <p:nvPr/>
        </p:nvSpPr>
        <p:spPr bwMode="auto">
          <a:xfrm>
            <a:off x="1173616" y="5540178"/>
            <a:ext cx="6909914" cy="50520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sz="2683" b="1">
                <a:solidFill>
                  <a:srgbClr val="7030A0"/>
                </a:solidFill>
                <a:latin typeface="Gisha" pitchFamily="34" charset="0"/>
                <a:cs typeface="Gisha" pitchFamily="34" charset="0"/>
              </a:rPr>
              <a:t>Visible Consistency, Visible Kindness</a:t>
            </a:r>
          </a:p>
        </p:txBody>
      </p:sp>
      <p:pic>
        <p:nvPicPr>
          <p:cNvPr id="205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060848"/>
            <a:ext cx="3302161" cy="330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25723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uva 1">
            <a:extLst>
              <a:ext uri="{FF2B5EF4-FFF2-40B4-BE49-F238E27FC236}">
                <a16:creationId xmlns:a16="http://schemas.microsoft.com/office/drawing/2014/main" id="{28F67E88-37E2-F947-84EA-74950EE5DF6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8154"/>
          <a:stretch/>
        </p:blipFill>
        <p:spPr>
          <a:xfrm>
            <a:off x="6084168" y="2351847"/>
            <a:ext cx="2614676" cy="3600400"/>
          </a:xfrm>
          <a:prstGeom prst="rect">
            <a:avLst/>
          </a:prstGeom>
        </p:spPr>
      </p:pic>
      <p:sp>
        <p:nvSpPr>
          <p:cNvPr id="3" name="Rectangle 1">
            <a:extLst>
              <a:ext uri="{FF2B5EF4-FFF2-40B4-BE49-F238E27FC236}">
                <a16:creationId xmlns:a16="http://schemas.microsoft.com/office/drawing/2014/main" id="{F2B552C7-3656-6748-BD40-D0B78FAB6B79}"/>
              </a:ext>
            </a:extLst>
          </p:cNvPr>
          <p:cNvSpPr>
            <a:spLocks noGrp="1" noChangeArrowheads="1"/>
          </p:cNvSpPr>
          <p:nvPr>
            <p:ph type="title"/>
          </p:nvPr>
        </p:nvSpPr>
        <p:spPr>
          <a:xfrm>
            <a:off x="630238" y="332656"/>
            <a:ext cx="7886700" cy="1132682"/>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a:t>Kiva </a:t>
            </a:r>
            <a:r>
              <a:rPr lang="fi-FI" altLang="fi-FI" dirty="0" err="1"/>
              <a:t>lessons</a:t>
            </a:r>
            <a:r>
              <a:rPr lang="fi-FI" altLang="fi-FI" dirty="0"/>
              <a:t> for </a:t>
            </a:r>
            <a:r>
              <a:rPr lang="fi-FI" altLang="fi-FI" dirty="0" err="1"/>
              <a:t>primary</a:t>
            </a:r>
            <a:r>
              <a:rPr lang="fi-FI" altLang="fi-FI" dirty="0"/>
              <a:t> </a:t>
            </a:r>
            <a:r>
              <a:rPr lang="fi-FI" altLang="fi-FI" dirty="0" err="1"/>
              <a:t>school</a:t>
            </a:r>
            <a:endParaRPr lang="en-GB" altLang="fi-FI" dirty="0"/>
          </a:p>
        </p:txBody>
      </p:sp>
      <p:sp>
        <p:nvSpPr>
          <p:cNvPr id="4" name="Tekstin paikkamerkki 1">
            <a:extLst>
              <a:ext uri="{FF2B5EF4-FFF2-40B4-BE49-F238E27FC236}">
                <a16:creationId xmlns:a16="http://schemas.microsoft.com/office/drawing/2014/main" id="{AFC6EF4A-5E04-B941-9CFE-BB3C75715414}"/>
              </a:ext>
            </a:extLst>
          </p:cNvPr>
          <p:cNvSpPr txBox="1">
            <a:spLocks/>
          </p:cNvSpPr>
          <p:nvPr/>
        </p:nvSpPr>
        <p:spPr bwMode="auto">
          <a:xfrm>
            <a:off x="3131840" y="1290659"/>
            <a:ext cx="3868737" cy="8239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FI" dirty="0" err="1">
                <a:solidFill>
                  <a:schemeClr val="bg1"/>
                </a:solidFill>
              </a:rPr>
              <a:t>Year</a:t>
            </a:r>
            <a:r>
              <a:rPr lang="fi-FI" dirty="0">
                <a:solidFill>
                  <a:schemeClr val="bg1"/>
                </a:solidFill>
              </a:rPr>
              <a:t> 3 to 4</a:t>
            </a:r>
          </a:p>
        </p:txBody>
      </p:sp>
      <p:sp>
        <p:nvSpPr>
          <p:cNvPr id="5" name="Rectangle 2">
            <a:extLst>
              <a:ext uri="{FF2B5EF4-FFF2-40B4-BE49-F238E27FC236}">
                <a16:creationId xmlns:a16="http://schemas.microsoft.com/office/drawing/2014/main" id="{2489DA30-1586-A841-9921-1F12EBA588F0}"/>
              </a:ext>
            </a:extLst>
          </p:cNvPr>
          <p:cNvSpPr txBox="1">
            <a:spLocks noChangeArrowheads="1"/>
          </p:cNvSpPr>
          <p:nvPr/>
        </p:nvSpPr>
        <p:spPr>
          <a:xfrm>
            <a:off x="630238" y="2351846"/>
            <a:ext cx="3868737" cy="3156059"/>
          </a:xfrm>
          <a:prstGeom prst="rect">
            <a:avLst/>
          </a:prstGeom>
        </p:spPr>
        <p:txBody>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eaLnBrk="1" hangingPunct="1">
              <a:lnSpc>
                <a:spcPct val="90000"/>
              </a:lnSpc>
              <a:buFont typeface="+mj-lt"/>
              <a:buAutoNum type="arabicPeriod"/>
            </a:pPr>
            <a:r>
              <a:rPr lang="fi-FI" altLang="fi-FI" sz="1800" dirty="0" err="1"/>
              <a:t>Let’s</a:t>
            </a:r>
            <a:r>
              <a:rPr lang="fi-FI" altLang="fi-FI" sz="1800" dirty="0"/>
              <a:t> </a:t>
            </a:r>
            <a:r>
              <a:rPr lang="fi-FI" altLang="fi-FI" sz="1800" dirty="0" err="1"/>
              <a:t>get</a:t>
            </a:r>
            <a:r>
              <a:rPr lang="fi-FI" altLang="fi-FI" sz="1800" dirty="0"/>
              <a:t> to </a:t>
            </a:r>
            <a:r>
              <a:rPr lang="fi-FI" altLang="fi-FI" sz="1800" dirty="0" err="1"/>
              <a:t>know</a:t>
            </a:r>
            <a:r>
              <a:rPr lang="fi-FI" altLang="fi-FI" sz="1800" dirty="0"/>
              <a:t> </a:t>
            </a:r>
            <a:r>
              <a:rPr lang="fi-FI" altLang="fi-FI" sz="1800" dirty="0" err="1"/>
              <a:t>each</a:t>
            </a:r>
            <a:r>
              <a:rPr lang="fi-FI" altLang="fi-FI" sz="1800" dirty="0"/>
              <a:t> </a:t>
            </a:r>
            <a:r>
              <a:rPr lang="fi-FI" altLang="fi-FI" sz="1800" dirty="0" err="1"/>
              <a:t>other</a:t>
            </a:r>
            <a:r>
              <a:rPr lang="fi-FI" altLang="fi-FI" sz="1800" dirty="0"/>
              <a:t>!</a:t>
            </a:r>
          </a:p>
          <a:p>
            <a:pPr marL="914400" lvl="1" indent="-457200" eaLnBrk="1" hangingPunct="1">
              <a:lnSpc>
                <a:spcPct val="90000"/>
              </a:lnSpc>
              <a:buFont typeface="+mj-lt"/>
              <a:buAutoNum type="arabicPeriod"/>
            </a:pPr>
            <a:r>
              <a:rPr lang="fi-FI" altLang="fi-FI" sz="1800" dirty="0" err="1"/>
              <a:t>Emotions</a:t>
            </a:r>
            <a:endParaRPr lang="fi-FI" altLang="fi-FI" sz="1800" dirty="0"/>
          </a:p>
          <a:p>
            <a:pPr marL="914400" lvl="1" indent="-457200" eaLnBrk="1" hangingPunct="1">
              <a:lnSpc>
                <a:spcPct val="90000"/>
              </a:lnSpc>
              <a:buFont typeface="+mj-lt"/>
              <a:buAutoNum type="arabicPeriod"/>
            </a:pPr>
            <a:r>
              <a:rPr lang="fi-FI" altLang="fi-FI" sz="1800" dirty="0" err="1"/>
              <a:t>Our</a:t>
            </a:r>
            <a:r>
              <a:rPr lang="fi-FI" altLang="fi-FI" sz="1800" dirty="0"/>
              <a:t> </a:t>
            </a:r>
            <a:r>
              <a:rPr lang="fi-FI" altLang="fi-FI" sz="1800" dirty="0" err="1"/>
              <a:t>class</a:t>
            </a:r>
            <a:r>
              <a:rPr lang="fi-FI" altLang="fi-FI" sz="1800" dirty="0"/>
              <a:t> – </a:t>
            </a:r>
            <a:r>
              <a:rPr lang="fi-FI" altLang="fi-FI" sz="1800" dirty="0" err="1"/>
              <a:t>everyone</a:t>
            </a:r>
            <a:r>
              <a:rPr lang="fi-FI" altLang="fi-FI" sz="1800" dirty="0"/>
              <a:t> is </a:t>
            </a:r>
            <a:r>
              <a:rPr lang="fi-FI" altLang="fi-FI" sz="1800" dirty="0" err="1"/>
              <a:t>included</a:t>
            </a:r>
            <a:r>
              <a:rPr lang="fi-FI" altLang="fi-FI" sz="1800" dirty="0"/>
              <a:t>!</a:t>
            </a:r>
          </a:p>
          <a:p>
            <a:pPr marL="914400" lvl="1" indent="-457200" eaLnBrk="1" hangingPunct="1">
              <a:lnSpc>
                <a:spcPct val="90000"/>
              </a:lnSpc>
              <a:buFont typeface="+mj-lt"/>
              <a:buAutoNum type="arabicPeriod"/>
            </a:pPr>
            <a:r>
              <a:rPr lang="fi-FI" altLang="fi-FI" sz="1800" dirty="0" err="1"/>
              <a:t>Difference</a:t>
            </a:r>
            <a:r>
              <a:rPr lang="fi-FI" altLang="fi-FI" sz="1800" dirty="0"/>
              <a:t> is </a:t>
            </a:r>
            <a:r>
              <a:rPr lang="fi-FI" altLang="fi-FI" sz="1800" dirty="0" err="1"/>
              <a:t>richness</a:t>
            </a:r>
            <a:endParaRPr lang="fi-FI" altLang="fi-FI" sz="1800" dirty="0"/>
          </a:p>
          <a:p>
            <a:pPr marL="914400" lvl="1" indent="-457200" eaLnBrk="1" hangingPunct="1">
              <a:lnSpc>
                <a:spcPct val="90000"/>
              </a:lnSpc>
              <a:buFont typeface="+mj-lt"/>
              <a:buAutoNum type="arabicPeriod"/>
            </a:pPr>
            <a:r>
              <a:rPr lang="fi-FI" altLang="fi-FI" sz="1800" dirty="0" err="1"/>
              <a:t>We</a:t>
            </a:r>
            <a:r>
              <a:rPr lang="fi-FI" altLang="fi-FI" sz="1800" dirty="0"/>
              <a:t> </a:t>
            </a:r>
            <a:r>
              <a:rPr lang="fi-FI" altLang="fi-FI" sz="1800" dirty="0" err="1"/>
              <a:t>say</a:t>
            </a:r>
            <a:r>
              <a:rPr lang="fi-FI" altLang="fi-FI" sz="1800" dirty="0"/>
              <a:t> NO to </a:t>
            </a:r>
            <a:r>
              <a:rPr lang="fi-FI" altLang="fi-FI" sz="1800" dirty="0" err="1"/>
              <a:t>bullying</a:t>
            </a:r>
            <a:endParaRPr lang="fi-FI" altLang="fi-FI" sz="1800" dirty="0"/>
          </a:p>
          <a:p>
            <a:pPr marL="914400" lvl="1" indent="-457200" eaLnBrk="1" hangingPunct="1">
              <a:lnSpc>
                <a:spcPct val="90000"/>
              </a:lnSpc>
              <a:buFont typeface="+mj-lt"/>
              <a:buAutoNum type="arabicPeriod"/>
            </a:pPr>
            <a:r>
              <a:rPr lang="fi-FI" altLang="fi-FI" sz="1800" dirty="0" err="1"/>
              <a:t>We</a:t>
            </a:r>
            <a:r>
              <a:rPr lang="fi-FI" altLang="fi-FI" sz="1800" dirty="0"/>
              <a:t> </a:t>
            </a:r>
            <a:r>
              <a:rPr lang="fi-FI" altLang="fi-FI" sz="1800" dirty="0" err="1"/>
              <a:t>will</a:t>
            </a:r>
            <a:r>
              <a:rPr lang="fi-FI" altLang="fi-FI" sz="1800" dirty="0"/>
              <a:t> </a:t>
            </a:r>
            <a:r>
              <a:rPr lang="fi-FI" altLang="fi-FI" sz="1800" dirty="0" err="1"/>
              <a:t>not</a:t>
            </a:r>
            <a:r>
              <a:rPr lang="fi-FI" altLang="fi-FI" sz="1800" dirty="0"/>
              <a:t> join in on </a:t>
            </a:r>
            <a:r>
              <a:rPr lang="fi-FI" altLang="fi-FI" sz="1800" dirty="0" err="1"/>
              <a:t>bullying</a:t>
            </a:r>
            <a:endParaRPr lang="fi-FI" altLang="fi-FI" sz="1800" dirty="0"/>
          </a:p>
          <a:p>
            <a:pPr marL="914400" lvl="1" indent="-457200" eaLnBrk="1" hangingPunct="1">
              <a:lnSpc>
                <a:spcPct val="90000"/>
              </a:lnSpc>
              <a:buFont typeface="+mj-lt"/>
              <a:buAutoNum type="arabicPeriod"/>
            </a:pPr>
            <a:r>
              <a:rPr lang="fi-FI" altLang="fi-FI" sz="1800" dirty="0" err="1"/>
              <a:t>The</a:t>
            </a:r>
            <a:r>
              <a:rPr lang="fi-FI" altLang="fi-FI" sz="1800" dirty="0"/>
              <a:t> </a:t>
            </a:r>
            <a:r>
              <a:rPr lang="fi-FI" altLang="fi-FI" sz="1800" dirty="0" err="1"/>
              <a:t>bullied</a:t>
            </a:r>
            <a:r>
              <a:rPr lang="fi-FI" altLang="fi-FI" sz="1800" dirty="0"/>
              <a:t> </a:t>
            </a:r>
            <a:r>
              <a:rPr lang="fi-FI" altLang="fi-FI" sz="1800" dirty="0" err="1"/>
              <a:t>child</a:t>
            </a:r>
            <a:r>
              <a:rPr lang="fi-FI" altLang="fi-FI" sz="1800" dirty="0"/>
              <a:t> </a:t>
            </a:r>
            <a:r>
              <a:rPr lang="fi-FI" altLang="fi-FI" sz="1800" dirty="0" err="1"/>
              <a:t>needs</a:t>
            </a:r>
            <a:r>
              <a:rPr lang="fi-FI" altLang="fi-FI" sz="1800" dirty="0"/>
              <a:t> </a:t>
            </a:r>
            <a:r>
              <a:rPr lang="fi-FI" altLang="fi-FI" sz="1800" dirty="0" err="1"/>
              <a:t>your</a:t>
            </a:r>
            <a:r>
              <a:rPr lang="fi-FI" altLang="fi-FI" sz="1800" dirty="0"/>
              <a:t> help</a:t>
            </a:r>
          </a:p>
          <a:p>
            <a:pPr marL="914400" lvl="1" indent="-457200" eaLnBrk="1" hangingPunct="1">
              <a:lnSpc>
                <a:spcPct val="90000"/>
              </a:lnSpc>
              <a:buFont typeface="+mj-lt"/>
              <a:buAutoNum type="arabicPeriod"/>
            </a:pPr>
            <a:r>
              <a:rPr lang="fi-FI" altLang="fi-FI" sz="1800" dirty="0"/>
              <a:t>I </a:t>
            </a:r>
            <a:r>
              <a:rPr lang="fi-FI" altLang="fi-FI" sz="1800" dirty="0" err="1"/>
              <a:t>will</a:t>
            </a:r>
            <a:r>
              <a:rPr lang="fi-FI" altLang="fi-FI" sz="1800" dirty="0"/>
              <a:t> </a:t>
            </a:r>
            <a:r>
              <a:rPr lang="fi-FI" altLang="fi-FI" sz="1800" dirty="0" err="1"/>
              <a:t>not</a:t>
            </a:r>
            <a:r>
              <a:rPr lang="fi-FI" altLang="fi-FI" sz="1800" dirty="0"/>
              <a:t> </a:t>
            </a:r>
            <a:r>
              <a:rPr lang="fi-FI" altLang="fi-FI" sz="1800" dirty="0" err="1"/>
              <a:t>be</a:t>
            </a:r>
            <a:r>
              <a:rPr lang="fi-FI" altLang="fi-FI" sz="1800" dirty="0"/>
              <a:t> </a:t>
            </a:r>
            <a:r>
              <a:rPr lang="fi-FI" altLang="fi-FI" sz="1800" dirty="0" err="1"/>
              <a:t>bullied</a:t>
            </a:r>
            <a:r>
              <a:rPr lang="fi-FI" altLang="fi-FI" sz="1800" dirty="0"/>
              <a:t>!</a:t>
            </a:r>
          </a:p>
          <a:p>
            <a:pPr marL="914400" lvl="1" indent="-457200" eaLnBrk="1" hangingPunct="1">
              <a:lnSpc>
                <a:spcPct val="90000"/>
              </a:lnSpc>
              <a:buFont typeface="+mj-lt"/>
              <a:buAutoNum type="arabicPeriod"/>
            </a:pPr>
            <a:r>
              <a:rPr lang="fi-FI" altLang="fi-FI" sz="1800" dirty="0" err="1"/>
              <a:t>Literature</a:t>
            </a:r>
            <a:r>
              <a:rPr lang="fi-FI" altLang="fi-FI" sz="1800" dirty="0"/>
              <a:t> </a:t>
            </a:r>
            <a:r>
              <a:rPr lang="fi-FI" altLang="fi-FI" sz="1800" dirty="0" err="1"/>
              <a:t>lesson</a:t>
            </a:r>
            <a:endParaRPr lang="fi-FI" altLang="fi-FI" sz="1800" dirty="0"/>
          </a:p>
          <a:p>
            <a:pPr marL="914400" lvl="1" indent="-457200" eaLnBrk="1" hangingPunct="1">
              <a:lnSpc>
                <a:spcPct val="90000"/>
              </a:lnSpc>
              <a:buFont typeface="+mj-lt"/>
              <a:buAutoNum type="arabicPeriod"/>
            </a:pPr>
            <a:r>
              <a:rPr lang="fi-FI" altLang="fi-FI" sz="1800" dirty="0" err="1"/>
              <a:t>The</a:t>
            </a:r>
            <a:r>
              <a:rPr lang="fi-FI" altLang="fi-FI" sz="1800" dirty="0"/>
              <a:t> </a:t>
            </a:r>
            <a:r>
              <a:rPr lang="fi-FI" altLang="fi-FI" sz="1800" dirty="0" err="1"/>
              <a:t>KiVa</a:t>
            </a:r>
            <a:r>
              <a:rPr lang="fi-FI" altLang="fi-FI" sz="1800" dirty="0"/>
              <a:t> </a:t>
            </a:r>
            <a:r>
              <a:rPr lang="fi-FI" altLang="fi-FI" sz="1800" dirty="0" err="1"/>
              <a:t>contract</a:t>
            </a:r>
            <a:endParaRPr lang="fi-FI" altLang="fi-FI" sz="1800" dirty="0"/>
          </a:p>
        </p:txBody>
      </p:sp>
      <p:sp>
        <p:nvSpPr>
          <p:cNvPr id="6" name="Rectangle 1">
            <a:extLst>
              <a:ext uri="{FF2B5EF4-FFF2-40B4-BE49-F238E27FC236}">
                <a16:creationId xmlns:a16="http://schemas.microsoft.com/office/drawing/2014/main" id="{2A848EF5-9CA8-8843-BF25-0DC2E43030B9}"/>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Tree>
    <p:extLst>
      <p:ext uri="{BB962C8B-B14F-4D97-AF65-F5344CB8AC3E}">
        <p14:creationId xmlns:p14="http://schemas.microsoft.com/office/powerpoint/2010/main" val="3534609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
            <a:extLst>
              <a:ext uri="{FF2B5EF4-FFF2-40B4-BE49-F238E27FC236}">
                <a16:creationId xmlns:a16="http://schemas.microsoft.com/office/drawing/2014/main" id="{D710E025-7B8D-244E-9B6B-FA5A82A5FE85}"/>
              </a:ext>
            </a:extLst>
          </p:cNvPr>
          <p:cNvSpPr>
            <a:spLocks noGrp="1" noChangeArrowheads="1"/>
          </p:cNvSpPr>
          <p:nvPr>
            <p:ph type="title"/>
          </p:nvPr>
        </p:nvSpPr>
        <p:spPr>
          <a:xfrm>
            <a:off x="630238" y="502616"/>
            <a:ext cx="7886700" cy="1132682"/>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err="1"/>
              <a:t>KiVa</a:t>
            </a:r>
            <a:r>
              <a:rPr lang="fi-FI" altLang="fi-FI" dirty="0"/>
              <a:t> </a:t>
            </a:r>
            <a:r>
              <a:rPr lang="fi-FI" altLang="fi-FI" dirty="0" err="1"/>
              <a:t>lessons</a:t>
            </a:r>
            <a:r>
              <a:rPr lang="fi-FI" altLang="fi-FI" dirty="0"/>
              <a:t> for </a:t>
            </a:r>
            <a:r>
              <a:rPr lang="fi-FI" altLang="fi-FI" dirty="0" err="1"/>
              <a:t>primary</a:t>
            </a:r>
            <a:r>
              <a:rPr lang="fi-FI" altLang="fi-FI" dirty="0"/>
              <a:t> </a:t>
            </a:r>
            <a:r>
              <a:rPr lang="fi-FI" altLang="fi-FI" dirty="0" err="1"/>
              <a:t>school</a:t>
            </a:r>
            <a:endParaRPr lang="en-GB" altLang="fi-FI" dirty="0"/>
          </a:p>
        </p:txBody>
      </p:sp>
      <p:sp>
        <p:nvSpPr>
          <p:cNvPr id="9" name="Tekstin paikkamerkki 2">
            <a:extLst>
              <a:ext uri="{FF2B5EF4-FFF2-40B4-BE49-F238E27FC236}">
                <a16:creationId xmlns:a16="http://schemas.microsoft.com/office/drawing/2014/main" id="{CFC309C8-7CAF-BC4A-ACC3-BF34E1BE2615}"/>
              </a:ext>
            </a:extLst>
          </p:cNvPr>
          <p:cNvSpPr txBox="1">
            <a:spLocks/>
          </p:cNvSpPr>
          <p:nvPr/>
        </p:nvSpPr>
        <p:spPr>
          <a:xfrm>
            <a:off x="3059832" y="1332611"/>
            <a:ext cx="3887788" cy="823912"/>
          </a:xfrm>
          <a:prstGeom prst="rect">
            <a:avLst/>
          </a:prstGeom>
        </p:spPr>
        <p:txBody>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FI" dirty="0" err="1">
                <a:solidFill>
                  <a:schemeClr val="bg1"/>
                </a:solidFill>
              </a:rPr>
              <a:t>Year</a:t>
            </a:r>
            <a:r>
              <a:rPr lang="fi-FI" dirty="0">
                <a:solidFill>
                  <a:schemeClr val="bg1"/>
                </a:solidFill>
              </a:rPr>
              <a:t> 5 to 7</a:t>
            </a:r>
          </a:p>
        </p:txBody>
      </p:sp>
      <p:sp>
        <p:nvSpPr>
          <p:cNvPr id="10" name="Sisällön paikkamerkki 3">
            <a:extLst>
              <a:ext uri="{FF2B5EF4-FFF2-40B4-BE49-F238E27FC236}">
                <a16:creationId xmlns:a16="http://schemas.microsoft.com/office/drawing/2014/main" id="{B6254121-AC55-BB43-8406-0E46397B15B3}"/>
              </a:ext>
            </a:extLst>
          </p:cNvPr>
          <p:cNvSpPr txBox="1">
            <a:spLocks/>
          </p:cNvSpPr>
          <p:nvPr/>
        </p:nvSpPr>
        <p:spPr>
          <a:xfrm>
            <a:off x="630238" y="2149474"/>
            <a:ext cx="4877866" cy="4277326"/>
          </a:xfrm>
          <a:prstGeom prst="rect">
            <a:avLst/>
          </a:prstGeom>
        </p:spPr>
        <p:txBody>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eaLnBrk="1" hangingPunct="1">
              <a:lnSpc>
                <a:spcPct val="90000"/>
              </a:lnSpc>
              <a:buFont typeface="+mj-lt"/>
              <a:buAutoNum type="arabicPeriod"/>
            </a:pPr>
            <a:r>
              <a:rPr lang="fi-FI" altLang="fi-FI" sz="2000" dirty="0" err="1"/>
              <a:t>Respect</a:t>
            </a:r>
            <a:r>
              <a:rPr lang="fi-FI" altLang="fi-FI" sz="2000" dirty="0"/>
              <a:t> is for </a:t>
            </a:r>
            <a:r>
              <a:rPr lang="fi-FI" altLang="fi-FI" sz="2000" dirty="0" err="1"/>
              <a:t>everyone</a:t>
            </a:r>
            <a:endParaRPr lang="fi-FI" altLang="fi-FI" sz="2000" dirty="0"/>
          </a:p>
          <a:p>
            <a:pPr marL="914400" lvl="1" indent="-457200" eaLnBrk="1" hangingPunct="1">
              <a:lnSpc>
                <a:spcPct val="90000"/>
              </a:lnSpc>
              <a:buFont typeface="+mj-lt"/>
              <a:buAutoNum type="arabicPeriod"/>
            </a:pPr>
            <a:r>
              <a:rPr lang="fi-FI" altLang="fi-FI" sz="2000" dirty="0"/>
              <a:t>In a </a:t>
            </a:r>
            <a:r>
              <a:rPr lang="fi-FI" altLang="fi-FI" sz="2000" dirty="0" err="1"/>
              <a:t>group</a:t>
            </a:r>
            <a:endParaRPr lang="fi-FI" altLang="fi-FI" sz="2000" dirty="0"/>
          </a:p>
          <a:p>
            <a:pPr marL="914400" lvl="1" indent="-457200" eaLnBrk="1" hangingPunct="1">
              <a:lnSpc>
                <a:spcPct val="90000"/>
              </a:lnSpc>
              <a:buFont typeface="+mj-lt"/>
              <a:buAutoNum type="arabicPeriod"/>
            </a:pPr>
            <a:r>
              <a:rPr lang="fi-FI" altLang="fi-FI" sz="2000" dirty="0" err="1"/>
              <a:t>Recognise</a:t>
            </a:r>
            <a:r>
              <a:rPr lang="fi-FI" altLang="fi-FI" sz="2000" dirty="0"/>
              <a:t> </a:t>
            </a:r>
            <a:r>
              <a:rPr lang="fi-FI" altLang="fi-FI" sz="2000" dirty="0" err="1"/>
              <a:t>bullying</a:t>
            </a:r>
            <a:endParaRPr lang="fi-FI" altLang="fi-FI" sz="2000" dirty="0"/>
          </a:p>
          <a:p>
            <a:pPr marL="914400" lvl="1" indent="-457200" eaLnBrk="1" hangingPunct="1">
              <a:lnSpc>
                <a:spcPct val="90000"/>
              </a:lnSpc>
              <a:buFont typeface="+mj-lt"/>
              <a:buAutoNum type="arabicPeriod"/>
            </a:pPr>
            <a:r>
              <a:rPr lang="fi-FI" altLang="fi-FI" sz="2000" dirty="0" err="1"/>
              <a:t>Hidden</a:t>
            </a:r>
            <a:r>
              <a:rPr lang="fi-FI" altLang="fi-FI" sz="2000" dirty="0"/>
              <a:t> </a:t>
            </a:r>
            <a:r>
              <a:rPr lang="fi-FI" altLang="fi-FI" sz="2000" dirty="0" err="1"/>
              <a:t>forms</a:t>
            </a:r>
            <a:r>
              <a:rPr lang="fi-FI" altLang="fi-FI" sz="2000" dirty="0"/>
              <a:t> of </a:t>
            </a:r>
            <a:r>
              <a:rPr lang="fi-FI" altLang="fi-FI" sz="2000" dirty="0" err="1"/>
              <a:t>bullying</a:t>
            </a:r>
            <a:endParaRPr lang="fi-FI" altLang="fi-FI" sz="2000" dirty="0"/>
          </a:p>
          <a:p>
            <a:pPr marL="914400" lvl="1" indent="-457200" eaLnBrk="1" hangingPunct="1">
              <a:lnSpc>
                <a:spcPct val="90000"/>
              </a:lnSpc>
              <a:buFont typeface="+mj-lt"/>
              <a:buAutoNum type="arabicPeriod"/>
            </a:pPr>
            <a:r>
              <a:rPr lang="fi-FI" altLang="fi-FI" sz="2000" dirty="0" err="1"/>
              <a:t>Responsible</a:t>
            </a:r>
            <a:r>
              <a:rPr lang="fi-FI" altLang="fi-FI" sz="2000" dirty="0"/>
              <a:t> online</a:t>
            </a:r>
          </a:p>
          <a:p>
            <a:pPr marL="914400" lvl="1" indent="-457200" eaLnBrk="1" hangingPunct="1">
              <a:lnSpc>
                <a:spcPct val="90000"/>
              </a:lnSpc>
              <a:buFont typeface="+mj-lt"/>
              <a:buAutoNum type="arabicPeriod"/>
            </a:pPr>
            <a:r>
              <a:rPr lang="fi-FI" altLang="fi-FI" sz="2000" dirty="0" err="1"/>
              <a:t>Consequences</a:t>
            </a:r>
            <a:r>
              <a:rPr lang="fi-FI" altLang="fi-FI" sz="2000" dirty="0"/>
              <a:t> of </a:t>
            </a:r>
            <a:r>
              <a:rPr lang="fi-FI" altLang="fi-FI" sz="2000" dirty="0" err="1"/>
              <a:t>bullying</a:t>
            </a:r>
            <a:endParaRPr lang="fi-FI" altLang="fi-FI" sz="2000" dirty="0"/>
          </a:p>
          <a:p>
            <a:pPr marL="914400" lvl="1" indent="-457200" eaLnBrk="1" hangingPunct="1">
              <a:lnSpc>
                <a:spcPct val="90000"/>
              </a:lnSpc>
              <a:buFont typeface="+mj-lt"/>
              <a:buAutoNum type="arabicPeriod"/>
            </a:pPr>
            <a:r>
              <a:rPr lang="fi-FI" altLang="fi-FI" sz="2000" dirty="0" err="1"/>
              <a:t>The</a:t>
            </a:r>
            <a:r>
              <a:rPr lang="fi-FI" altLang="fi-FI" sz="2000" dirty="0"/>
              <a:t> </a:t>
            </a:r>
            <a:r>
              <a:rPr lang="fi-FI" altLang="fi-FI" sz="2000" dirty="0" err="1"/>
              <a:t>group</a:t>
            </a:r>
            <a:r>
              <a:rPr lang="fi-FI" altLang="fi-FI" sz="2000" dirty="0"/>
              <a:t> and </a:t>
            </a:r>
            <a:r>
              <a:rPr lang="fi-FI" altLang="fi-FI" sz="2000" dirty="0" err="1"/>
              <a:t>bullying</a:t>
            </a:r>
            <a:endParaRPr lang="fi-FI" altLang="fi-FI" sz="2000" dirty="0"/>
          </a:p>
          <a:p>
            <a:pPr marL="914400" lvl="1" indent="-457200" eaLnBrk="1" hangingPunct="1">
              <a:lnSpc>
                <a:spcPct val="90000"/>
              </a:lnSpc>
              <a:buFont typeface="+mj-lt"/>
              <a:buAutoNum type="arabicPeriod"/>
            </a:pPr>
            <a:r>
              <a:rPr lang="fi-FI" altLang="fi-FI" sz="2000" dirty="0" err="1"/>
              <a:t>Communicating</a:t>
            </a:r>
            <a:r>
              <a:rPr lang="fi-FI" altLang="fi-FI" sz="2000" dirty="0"/>
              <a:t> </a:t>
            </a:r>
            <a:r>
              <a:rPr lang="fi-FI" altLang="fi-FI" sz="2000" dirty="0" err="1"/>
              <a:t>support</a:t>
            </a:r>
            <a:endParaRPr lang="fi-FI" altLang="fi-FI" sz="2000" dirty="0"/>
          </a:p>
          <a:p>
            <a:pPr marL="914400" lvl="1" indent="-457200" eaLnBrk="1" hangingPunct="1">
              <a:lnSpc>
                <a:spcPct val="90000"/>
              </a:lnSpc>
              <a:buFont typeface="+mj-lt"/>
              <a:buAutoNum type="arabicPeriod"/>
            </a:pPr>
            <a:r>
              <a:rPr lang="fi-FI" altLang="fi-FI" sz="2000" dirty="0" err="1"/>
              <a:t>Stick</a:t>
            </a:r>
            <a:r>
              <a:rPr lang="fi-FI" altLang="fi-FI" sz="2000" dirty="0"/>
              <a:t> </a:t>
            </a:r>
            <a:r>
              <a:rPr lang="fi-FI" altLang="fi-FI" sz="2000" dirty="0" err="1"/>
              <a:t>up</a:t>
            </a:r>
            <a:r>
              <a:rPr lang="fi-FI" altLang="fi-FI" sz="2000" dirty="0"/>
              <a:t> for </a:t>
            </a:r>
            <a:r>
              <a:rPr lang="fi-FI" altLang="fi-FI" sz="2000" dirty="0" err="1"/>
              <a:t>yourself</a:t>
            </a:r>
            <a:endParaRPr lang="fi-FI" altLang="fi-FI" sz="2000" dirty="0"/>
          </a:p>
          <a:p>
            <a:pPr marL="914400" lvl="1" indent="-457200" eaLnBrk="1" hangingPunct="1">
              <a:lnSpc>
                <a:spcPct val="90000"/>
              </a:lnSpc>
              <a:buFont typeface="+mj-lt"/>
              <a:buAutoNum type="arabicPeriod"/>
            </a:pPr>
            <a:r>
              <a:rPr lang="fi-FI" altLang="fi-FI" sz="2000" dirty="0" err="1"/>
              <a:t>KiVa</a:t>
            </a:r>
            <a:r>
              <a:rPr lang="fi-FI" altLang="fi-FI" sz="2000" dirty="0"/>
              <a:t> </a:t>
            </a:r>
            <a:r>
              <a:rPr lang="fi-FI" altLang="fi-FI" sz="2000" dirty="0" err="1"/>
              <a:t>school</a:t>
            </a:r>
            <a:r>
              <a:rPr lang="fi-FI" altLang="fi-FI" sz="2000" dirty="0"/>
              <a:t> – </a:t>
            </a:r>
            <a:r>
              <a:rPr lang="fi-FI" altLang="fi-FI" sz="2000" dirty="0" err="1"/>
              <a:t>let’s</a:t>
            </a:r>
            <a:r>
              <a:rPr lang="fi-FI" altLang="fi-FI" sz="2000" dirty="0"/>
              <a:t> </a:t>
            </a:r>
            <a:r>
              <a:rPr lang="fi-FI" altLang="fi-FI" sz="2000" dirty="0" err="1"/>
              <a:t>do</a:t>
            </a:r>
            <a:r>
              <a:rPr lang="fi-FI" altLang="fi-FI" sz="2000" dirty="0"/>
              <a:t> it </a:t>
            </a:r>
            <a:r>
              <a:rPr lang="fi-FI" altLang="fi-FI" sz="2000" dirty="0" err="1"/>
              <a:t>together</a:t>
            </a:r>
            <a:endParaRPr lang="fi-FI" altLang="fi-FI" sz="2000" dirty="0"/>
          </a:p>
        </p:txBody>
      </p:sp>
      <p:sp>
        <p:nvSpPr>
          <p:cNvPr id="11" name="Rectangle 1">
            <a:extLst>
              <a:ext uri="{FF2B5EF4-FFF2-40B4-BE49-F238E27FC236}">
                <a16:creationId xmlns:a16="http://schemas.microsoft.com/office/drawing/2014/main" id="{1759B162-FD92-044C-93F2-CE499552E0BE}"/>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pic>
        <p:nvPicPr>
          <p:cNvPr id="14339" name="Picture 3" descr="C:\Users\Ikaros\Desktop\Girl_Pinkshirt_jump_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2465292"/>
            <a:ext cx="3600400" cy="3267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7468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12010F4-A1C8-4542-B490-57FFA4D88FD2}"/>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a:latin typeface="Calibri" panose="020F0502020204030204" pitchFamily="34" charset="0"/>
                <a:cs typeface="Calibri" panose="020F0502020204030204" pitchFamily="34" charset="0"/>
              </a:rPr>
              <a:t>The KiVa </a:t>
            </a:r>
            <a:r>
              <a:rPr lang="fi-FI" altLang="fi-FI" dirty="0" smtClean="0">
                <a:latin typeface="Calibri" panose="020F0502020204030204" pitchFamily="34" charset="0"/>
                <a:cs typeface="Calibri" panose="020F0502020204030204" pitchFamily="34" charset="0"/>
              </a:rPr>
              <a:t>contract</a:t>
            </a:r>
            <a:endParaRPr lang="en-GB" altLang="fi-FI"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41541F41-97FD-4245-8110-8DFBD11B6A5F}"/>
              </a:ext>
            </a:extLst>
          </p:cNvPr>
          <p:cNvSpPr>
            <a:spLocks noGrp="1" noChangeArrowheads="1"/>
          </p:cNvSpPr>
          <p:nvPr>
            <p:ph idx="1"/>
          </p:nvPr>
        </p:nvSpPr>
        <p:spPr>
          <a:xfrm>
            <a:off x="395536" y="2359140"/>
            <a:ext cx="4444669" cy="3201836"/>
          </a:xfrm>
        </p:spPr>
        <p:txBody>
          <a:bodyPr>
            <a:normAutofit fontScale="92500" lnSpcReduction="10000"/>
          </a:bodyPr>
          <a:lstStyle/>
          <a:p>
            <a:r>
              <a:rPr lang="fi-FI" altLang="fi-FI" sz="2800" dirty="0">
                <a:latin typeface="Calibri" panose="020F0502020204030204" pitchFamily="34" charset="0"/>
                <a:cs typeface="Calibri" panose="020F0502020204030204" pitchFamily="34" charset="0"/>
              </a:rPr>
              <a:t>KiVa </a:t>
            </a:r>
            <a:r>
              <a:rPr lang="fi-FI" altLang="fi-FI" sz="2800" dirty="0" err="1">
                <a:latin typeface="Calibri" panose="020F0502020204030204" pitchFamily="34" charset="0"/>
                <a:cs typeface="Calibri" panose="020F0502020204030204" pitchFamily="34" charset="0"/>
              </a:rPr>
              <a:t>rules</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are</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built</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during</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the</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school</a:t>
            </a:r>
            <a:r>
              <a:rPr lang="fi-FI" altLang="fi-FI" sz="2800" dirty="0">
                <a:latin typeface="Calibri" panose="020F0502020204030204" pitchFamily="34" charset="0"/>
                <a:cs typeface="Calibri" panose="020F0502020204030204" pitchFamily="34" charset="0"/>
              </a:rPr>
              <a:t> </a:t>
            </a:r>
            <a:r>
              <a:rPr lang="fi-FI" altLang="fi-FI" sz="2800" dirty="0" err="1">
                <a:latin typeface="Calibri" panose="020F0502020204030204" pitchFamily="34" charset="0"/>
                <a:cs typeface="Calibri" panose="020F0502020204030204" pitchFamily="34" charset="0"/>
              </a:rPr>
              <a:t>year</a:t>
            </a:r>
            <a:r>
              <a:rPr lang="fi-FI" altLang="fi-FI" sz="2800" dirty="0">
                <a:latin typeface="Calibri" panose="020F0502020204030204" pitchFamily="34" charset="0"/>
                <a:cs typeface="Calibri" panose="020F0502020204030204" pitchFamily="34" charset="0"/>
              </a:rPr>
              <a:t>.</a:t>
            </a:r>
          </a:p>
          <a:p>
            <a:r>
              <a:rPr lang="fi-FI" altLang="fi-FI" sz="2800" dirty="0">
                <a:latin typeface="Calibri" panose="020F0502020204030204" pitchFamily="34" charset="0"/>
                <a:cs typeface="Calibri" panose="020F0502020204030204" pitchFamily="34" charset="0"/>
              </a:rPr>
              <a:t>The core message of the lesson is summed up in the rule</a:t>
            </a:r>
            <a:r>
              <a:rPr lang="fi-FI" altLang="fi-FI" sz="2800" dirty="0" smtClean="0">
                <a:latin typeface="Calibri" panose="020F0502020204030204" pitchFamily="34" charset="0"/>
                <a:cs typeface="Calibri" panose="020F0502020204030204" pitchFamily="34" charset="0"/>
              </a:rPr>
              <a:t>.</a:t>
            </a:r>
          </a:p>
          <a:p>
            <a:r>
              <a:rPr lang="fi-FI" altLang="fi-FI" sz="2800" dirty="0" smtClean="0">
                <a:latin typeface="Calibri" panose="020F0502020204030204" pitchFamily="34" charset="0"/>
                <a:cs typeface="Calibri" panose="020F0502020204030204" pitchFamily="34" charset="0"/>
              </a:rPr>
              <a:t>Each class to create and sign a contract (proforma provided). </a:t>
            </a:r>
            <a:endParaRPr lang="fi-FI" altLang="fi-FI" sz="2800" dirty="0">
              <a:latin typeface="Calibri" panose="020F0502020204030204" pitchFamily="34" charset="0"/>
              <a:cs typeface="Calibri" panose="020F0502020204030204" pitchFamily="34" charset="0"/>
            </a:endParaRPr>
          </a:p>
        </p:txBody>
      </p:sp>
      <p:sp>
        <p:nvSpPr>
          <p:cNvPr id="4" name="Ellipsi 3">
            <a:extLst>
              <a:ext uri="{FF2B5EF4-FFF2-40B4-BE49-F238E27FC236}">
                <a16:creationId xmlns:a16="http://schemas.microsoft.com/office/drawing/2014/main" id="{079E3958-2BBD-0B4E-A0F3-B566BBB8D3C8}"/>
              </a:ext>
            </a:extLst>
          </p:cNvPr>
          <p:cNvSpPr/>
          <p:nvPr/>
        </p:nvSpPr>
        <p:spPr bwMode="auto">
          <a:xfrm>
            <a:off x="4882345" y="1621043"/>
            <a:ext cx="3074108" cy="3074108"/>
          </a:xfrm>
          <a:prstGeom prst="ellipse">
            <a:avLst/>
          </a:prstGeom>
          <a:solidFill>
            <a:schemeClr val="bg1"/>
          </a:solidFill>
          <a:ln w="101600" cap="flat" cmpd="sng" algn="ctr">
            <a:solidFill>
              <a:srgbClr val="21BBE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pPr>
            <a:endParaRPr kumimoji="0" lang="fi-FI" sz="1800" b="0" i="0" u="none" strike="noStrike" cap="none" normalizeH="0" baseline="0">
              <a:ln>
                <a:noFill/>
              </a:ln>
              <a:solidFill>
                <a:schemeClr val="bg1"/>
              </a:solidFill>
              <a:effectLst/>
              <a:latin typeface="Arial" panose="020B0604020202020204" pitchFamily="34" charset="0"/>
              <a:ea typeface="MS Gothic" panose="020B0609070205080204" pitchFamily="49" charset="-128"/>
            </a:endParaRPr>
          </a:p>
        </p:txBody>
      </p:sp>
      <p:sp>
        <p:nvSpPr>
          <p:cNvPr id="5" name="Ellipsi 4">
            <a:extLst>
              <a:ext uri="{FF2B5EF4-FFF2-40B4-BE49-F238E27FC236}">
                <a16:creationId xmlns:a16="http://schemas.microsoft.com/office/drawing/2014/main" id="{4E715508-02A3-5345-BE1A-AF0E8BAC8FFC}"/>
              </a:ext>
            </a:extLst>
          </p:cNvPr>
          <p:cNvSpPr/>
          <p:nvPr/>
        </p:nvSpPr>
        <p:spPr bwMode="auto">
          <a:xfrm>
            <a:off x="5002740" y="1738635"/>
            <a:ext cx="2857256" cy="2857256"/>
          </a:xfrm>
          <a:prstGeom prst="ellipse">
            <a:avLst/>
          </a:prstGeom>
          <a:solidFill>
            <a:schemeClr val="bg1">
              <a:lumMod val="95000"/>
            </a:schemeClr>
          </a:solidFill>
          <a:ln w="1016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pPr>
            <a:endParaRPr kumimoji="0" lang="fi-FI" sz="1800" b="0" i="0" u="none" strike="noStrike" cap="none" normalizeH="0" baseline="0">
              <a:ln>
                <a:noFill/>
              </a:ln>
              <a:solidFill>
                <a:schemeClr val="bg1"/>
              </a:solidFill>
              <a:effectLst/>
              <a:latin typeface="Arial" panose="020B0604020202020204" pitchFamily="34" charset="0"/>
              <a:ea typeface="MS Gothic" panose="020B0609070205080204" pitchFamily="49" charset="-128"/>
            </a:endParaRPr>
          </a:p>
        </p:txBody>
      </p:sp>
      <p:sp>
        <p:nvSpPr>
          <p:cNvPr id="6" name="Rectangle 1">
            <a:extLst>
              <a:ext uri="{FF2B5EF4-FFF2-40B4-BE49-F238E27FC236}">
                <a16:creationId xmlns:a16="http://schemas.microsoft.com/office/drawing/2014/main" id="{3BD9462B-11BA-FB4D-84A7-5E627471D972}"/>
              </a:ext>
            </a:extLst>
          </p:cNvPr>
          <p:cNvSpPr txBox="1">
            <a:spLocks noChangeArrowheads="1"/>
          </p:cNvSpPr>
          <p:nvPr/>
        </p:nvSpPr>
        <p:spPr bwMode="auto">
          <a:xfrm>
            <a:off x="5281528" y="2359140"/>
            <a:ext cx="2372996" cy="2880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fi-FI" sz="1800" dirty="0"/>
              <a:t>The 1</a:t>
            </a:r>
            <a:r>
              <a:rPr lang="en-GB" altLang="fi-FI" sz="1800" baseline="30000" dirty="0"/>
              <a:t>st</a:t>
            </a:r>
            <a:r>
              <a:rPr lang="en-GB" altLang="fi-FI" sz="1800" dirty="0"/>
              <a:t> rule:</a:t>
            </a:r>
          </a:p>
        </p:txBody>
      </p:sp>
      <p:sp>
        <p:nvSpPr>
          <p:cNvPr id="7" name="Rectangle 2">
            <a:extLst>
              <a:ext uri="{FF2B5EF4-FFF2-40B4-BE49-F238E27FC236}">
                <a16:creationId xmlns:a16="http://schemas.microsoft.com/office/drawing/2014/main" id="{FE1A0E42-AD39-B746-902E-86961A5DE950}"/>
              </a:ext>
            </a:extLst>
          </p:cNvPr>
          <p:cNvSpPr txBox="1">
            <a:spLocks noChangeArrowheads="1"/>
          </p:cNvSpPr>
          <p:nvPr/>
        </p:nvSpPr>
        <p:spPr bwMode="auto">
          <a:xfrm>
            <a:off x="4979599" y="2911369"/>
            <a:ext cx="2839205" cy="8776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DF641F"/>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DF641F"/>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DF641F"/>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DF641F"/>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DF641F"/>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fi-FI" sz="2000" dirty="0"/>
              <a:t>We treat everyone with respect.</a:t>
            </a:r>
          </a:p>
          <a:p>
            <a:pPr eaLnBrk="1" hangingPunct="1">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fi-FI" dirty="0"/>
          </a:p>
        </p:txBody>
      </p:sp>
      <p:pic>
        <p:nvPicPr>
          <p:cNvPr id="8" name="Kuva 7">
            <a:extLst>
              <a:ext uri="{FF2B5EF4-FFF2-40B4-BE49-F238E27FC236}">
                <a16:creationId xmlns:a16="http://schemas.microsoft.com/office/drawing/2014/main" id="{9B50EB4D-506C-AE41-995E-88B872FC1C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6056" y="3525380"/>
            <a:ext cx="2783940" cy="2783940"/>
          </a:xfrm>
          <a:prstGeom prst="rect">
            <a:avLst/>
          </a:prstGeom>
        </p:spPr>
      </p:pic>
      <p:sp>
        <p:nvSpPr>
          <p:cNvPr id="9" name="Rectangle 1">
            <a:extLst>
              <a:ext uri="{FF2B5EF4-FFF2-40B4-BE49-F238E27FC236}">
                <a16:creationId xmlns:a16="http://schemas.microsoft.com/office/drawing/2014/main" id="{439EC74D-CC58-2F4D-8A68-33A3E2AB894D}"/>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Tree>
    <p:extLst>
      <p:ext uri="{BB962C8B-B14F-4D97-AF65-F5344CB8AC3E}">
        <p14:creationId xmlns:p14="http://schemas.microsoft.com/office/powerpoint/2010/main" val="726915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750"/>
                                        <p:tgtEl>
                                          <p:spTgt spid="7">
                                            <p:txEl>
                                              <p:pRg st="0" end="0"/>
                                            </p:txEl>
                                          </p:spTgt>
                                        </p:tgtEl>
                                      </p:cBhvr>
                                    </p:animEffect>
                                    <p:anim calcmode="lin" valueType="num">
                                      <p:cBhvr>
                                        <p:cTn id="14" dur="75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5" dur="75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10" presetClass="entr" presetSubtype="0" fill="hold" nodeType="afterEffect">
                                  <p:stCondLst>
                                    <p:cond delay="25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DDF9039-1DED-9840-9F1F-56A7821B9803}"/>
              </a:ext>
            </a:extLst>
          </p:cNvPr>
          <p:cNvSpPr>
            <a:spLocks noGrp="1" noChangeArrowheads="1"/>
          </p:cNvSpPr>
          <p:nvPr>
            <p:ph type="title"/>
          </p:nvPr>
        </p:nvSpPr>
        <p:spPr>
          <a:xfrm>
            <a:off x="611560" y="2132856"/>
            <a:ext cx="3384376" cy="2880320"/>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err="1">
                <a:solidFill>
                  <a:schemeClr val="tx1"/>
                </a:solidFill>
              </a:rPr>
              <a:t>KiVa</a:t>
            </a:r>
            <a:r>
              <a:rPr lang="fi-FI" altLang="fi-FI" dirty="0">
                <a:solidFill>
                  <a:schemeClr val="tx1"/>
                </a:solidFill>
              </a:rPr>
              <a:t> </a:t>
            </a:r>
            <a:r>
              <a:rPr lang="fi-FI" altLang="fi-FI" dirty="0" err="1">
                <a:solidFill>
                  <a:schemeClr val="tx1"/>
                </a:solidFill>
              </a:rPr>
              <a:t>rules</a:t>
            </a:r>
            <a:r>
              <a:rPr lang="fi-FI" altLang="fi-FI" dirty="0">
                <a:solidFill>
                  <a:schemeClr val="tx1"/>
                </a:solidFill>
              </a:rPr>
              <a:t> </a:t>
            </a:r>
            <a:r>
              <a:rPr lang="fi-FI" altLang="fi-FI" dirty="0" err="1">
                <a:solidFill>
                  <a:schemeClr val="tx1"/>
                </a:solidFill>
              </a:rPr>
              <a:t>are</a:t>
            </a:r>
            <a:r>
              <a:rPr lang="fi-FI" altLang="fi-FI" dirty="0">
                <a:solidFill>
                  <a:schemeClr val="tx1"/>
                </a:solidFill>
              </a:rPr>
              <a:t> </a:t>
            </a:r>
            <a:r>
              <a:rPr lang="fi-FI" altLang="fi-FI" dirty="0" err="1">
                <a:solidFill>
                  <a:schemeClr val="tx1"/>
                </a:solidFill>
              </a:rPr>
              <a:t>summed</a:t>
            </a:r>
            <a:r>
              <a:rPr lang="fi-FI" altLang="fi-FI" dirty="0">
                <a:solidFill>
                  <a:schemeClr val="tx1"/>
                </a:solidFill>
              </a:rPr>
              <a:t> </a:t>
            </a:r>
            <a:r>
              <a:rPr lang="fi-FI" altLang="fi-FI" dirty="0" err="1">
                <a:solidFill>
                  <a:schemeClr val="tx1"/>
                </a:solidFill>
              </a:rPr>
              <a:t>up</a:t>
            </a:r>
            <a:r>
              <a:rPr lang="fi-FI" altLang="fi-FI" dirty="0">
                <a:solidFill>
                  <a:schemeClr val="tx1"/>
                </a:solidFill>
              </a:rPr>
              <a:t> in </a:t>
            </a:r>
            <a:r>
              <a:rPr lang="fi-FI" altLang="fi-FI" dirty="0" err="1">
                <a:solidFill>
                  <a:schemeClr val="tx1"/>
                </a:solidFill>
              </a:rPr>
              <a:t>the</a:t>
            </a:r>
            <a:r>
              <a:rPr lang="fi-FI" altLang="fi-FI" dirty="0">
                <a:solidFill>
                  <a:schemeClr val="tx1"/>
                </a:solidFill>
              </a:rPr>
              <a:t> </a:t>
            </a:r>
            <a:r>
              <a:rPr lang="fi-FI" altLang="fi-FI" dirty="0" err="1">
                <a:solidFill>
                  <a:schemeClr val="tx1"/>
                </a:solidFill>
              </a:rPr>
              <a:t>KiVa</a:t>
            </a:r>
            <a:r>
              <a:rPr lang="fi-FI" altLang="fi-FI" dirty="0">
                <a:solidFill>
                  <a:schemeClr val="tx1"/>
                </a:solidFill>
              </a:rPr>
              <a:t> </a:t>
            </a:r>
            <a:r>
              <a:rPr lang="fi-FI" altLang="fi-FI" dirty="0" err="1">
                <a:solidFill>
                  <a:schemeClr val="tx1"/>
                </a:solidFill>
              </a:rPr>
              <a:t>contract</a:t>
            </a:r>
            <a:r>
              <a:rPr lang="fi-FI" altLang="fi-FI" dirty="0">
                <a:solidFill>
                  <a:schemeClr val="tx1"/>
                </a:solidFill>
              </a:rPr>
              <a:t> at </a:t>
            </a:r>
            <a:r>
              <a:rPr lang="fi-FI" altLang="fi-FI" dirty="0" err="1">
                <a:solidFill>
                  <a:schemeClr val="tx1"/>
                </a:solidFill>
              </a:rPr>
              <a:t>the</a:t>
            </a:r>
            <a:r>
              <a:rPr lang="fi-FI" altLang="fi-FI" dirty="0">
                <a:solidFill>
                  <a:schemeClr val="tx1"/>
                </a:solidFill>
              </a:rPr>
              <a:t> </a:t>
            </a:r>
            <a:r>
              <a:rPr lang="fi-FI" altLang="fi-FI" dirty="0" err="1">
                <a:solidFill>
                  <a:schemeClr val="tx1"/>
                </a:solidFill>
              </a:rPr>
              <a:t>end</a:t>
            </a:r>
            <a:r>
              <a:rPr lang="fi-FI" altLang="fi-FI" dirty="0">
                <a:solidFill>
                  <a:schemeClr val="tx1"/>
                </a:solidFill>
              </a:rPr>
              <a:t> of </a:t>
            </a:r>
            <a:r>
              <a:rPr lang="fi-FI" altLang="fi-FI" dirty="0" err="1">
                <a:solidFill>
                  <a:schemeClr val="tx1"/>
                </a:solidFill>
              </a:rPr>
              <a:t>the</a:t>
            </a:r>
            <a:r>
              <a:rPr lang="fi-FI" altLang="fi-FI" dirty="0">
                <a:solidFill>
                  <a:schemeClr val="tx1"/>
                </a:solidFill>
              </a:rPr>
              <a:t> </a:t>
            </a:r>
            <a:r>
              <a:rPr lang="fi-FI" altLang="fi-FI" dirty="0" err="1">
                <a:solidFill>
                  <a:schemeClr val="tx1"/>
                </a:solidFill>
              </a:rPr>
              <a:t>school</a:t>
            </a:r>
            <a:r>
              <a:rPr lang="fi-FI" altLang="fi-FI" dirty="0">
                <a:solidFill>
                  <a:schemeClr val="tx1"/>
                </a:solidFill>
              </a:rPr>
              <a:t> </a:t>
            </a:r>
            <a:r>
              <a:rPr lang="fi-FI" altLang="fi-FI" dirty="0" err="1">
                <a:solidFill>
                  <a:schemeClr val="tx1"/>
                </a:solidFill>
              </a:rPr>
              <a:t>year</a:t>
            </a:r>
            <a:r>
              <a:rPr lang="fi-FI" altLang="fi-FI" dirty="0">
                <a:solidFill>
                  <a:schemeClr val="tx1"/>
                </a:solidFill>
              </a:rPr>
              <a:t>. </a:t>
            </a:r>
            <a:endParaRPr lang="en-GB" altLang="fi-FI" dirty="0">
              <a:solidFill>
                <a:schemeClr val="tx1"/>
              </a:solidFill>
            </a:endParaRPr>
          </a:p>
        </p:txBody>
      </p:sp>
      <p:sp>
        <p:nvSpPr>
          <p:cNvPr id="4" name="Rectangle 1">
            <a:extLst>
              <a:ext uri="{FF2B5EF4-FFF2-40B4-BE49-F238E27FC236}">
                <a16:creationId xmlns:a16="http://schemas.microsoft.com/office/drawing/2014/main" id="{F4528BE8-99F6-7343-B4A1-30A655AC2844}"/>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pic>
        <p:nvPicPr>
          <p:cNvPr id="3" name="Picture 2"/>
          <p:cNvPicPr>
            <a:picLocks noChangeAspect="1"/>
          </p:cNvPicPr>
          <p:nvPr/>
        </p:nvPicPr>
        <p:blipFill>
          <a:blip r:embed="rId2"/>
          <a:stretch>
            <a:fillRect/>
          </a:stretch>
        </p:blipFill>
        <p:spPr>
          <a:xfrm rot="1148007">
            <a:off x="4568463" y="715940"/>
            <a:ext cx="3790601" cy="5428426"/>
          </a:xfrm>
          <a:prstGeom prst="rect">
            <a:avLst/>
          </a:prstGeom>
        </p:spPr>
      </p:pic>
    </p:spTree>
    <p:extLst>
      <p:ext uri="{BB962C8B-B14F-4D97-AF65-F5344CB8AC3E}">
        <p14:creationId xmlns:p14="http://schemas.microsoft.com/office/powerpoint/2010/main" val="2776410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96EF54-68BA-9944-9E63-B8BBB32CB166}"/>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fi-FI" dirty="0">
                <a:latin typeface="Calibri" panose="020F0502020204030204" pitchFamily="34" charset="0"/>
                <a:cs typeface="Calibri" panose="020F0502020204030204" pitchFamily="34" charset="0"/>
              </a:rPr>
              <a:t>Activities included </a:t>
            </a:r>
            <a:r>
              <a:rPr lang="en-GB" altLang="fi-FI" dirty="0"/>
              <a:t>in the lessons and themes</a:t>
            </a:r>
            <a:endParaRPr lang="en-GB" altLang="fi-FI"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4FA36B5A-FDCD-BE47-91AB-FA533993544C}"/>
              </a:ext>
            </a:extLst>
          </p:cNvPr>
          <p:cNvSpPr>
            <a:spLocks noGrp="1" noChangeArrowheads="1"/>
          </p:cNvSpPr>
          <p:nvPr>
            <p:ph idx="1"/>
          </p:nvPr>
        </p:nvSpPr>
        <p:spPr>
          <a:xfrm>
            <a:off x="346666" y="3046782"/>
            <a:ext cx="2016224" cy="360040"/>
          </a:xfrm>
        </p:spPr>
        <p:txBody>
          <a:bodyPr>
            <a:normAutofit fontScale="85000" lnSpcReduction="10000"/>
          </a:bodyPr>
          <a:lstStyle/>
          <a:p>
            <a:pPr marL="0" indent="0" algn="ctr" eaLnBrk="1" hangingPunct="1">
              <a:buNone/>
            </a:pPr>
            <a:r>
              <a:rPr lang="fi-FI" altLang="fi-FI" sz="2000" dirty="0"/>
              <a:t>Group </a:t>
            </a:r>
            <a:r>
              <a:rPr lang="fi-FI" altLang="fi-FI" sz="2000" dirty="0" err="1"/>
              <a:t>discussion</a:t>
            </a:r>
            <a:endParaRPr lang="fi-FI" altLang="fi-FI" sz="2000" dirty="0"/>
          </a:p>
        </p:txBody>
      </p:sp>
      <p:sp>
        <p:nvSpPr>
          <p:cNvPr id="4" name="Rectangle 2">
            <a:extLst>
              <a:ext uri="{FF2B5EF4-FFF2-40B4-BE49-F238E27FC236}">
                <a16:creationId xmlns:a16="http://schemas.microsoft.com/office/drawing/2014/main" id="{CDDC33E7-73F4-0A40-AA42-4204BA846348}"/>
              </a:ext>
            </a:extLst>
          </p:cNvPr>
          <p:cNvSpPr txBox="1">
            <a:spLocks noChangeArrowheads="1"/>
          </p:cNvSpPr>
          <p:nvPr/>
        </p:nvSpPr>
        <p:spPr bwMode="auto">
          <a:xfrm>
            <a:off x="2461052" y="3087409"/>
            <a:ext cx="2016224" cy="3600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DF641F"/>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DF641F"/>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DF641F"/>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DF641F"/>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DF641F"/>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Font typeface="Arial" panose="020B0604020202020204" pitchFamily="34" charset="0"/>
              <a:buNone/>
            </a:pPr>
            <a:r>
              <a:rPr lang="fi-FI" altLang="fi-FI" sz="2000" dirty="0"/>
              <a:t>Small </a:t>
            </a:r>
            <a:r>
              <a:rPr lang="fi-FI" altLang="fi-FI" sz="2000" dirty="0" err="1"/>
              <a:t>group</a:t>
            </a:r>
            <a:r>
              <a:rPr lang="fi-FI" altLang="fi-FI" sz="2000" dirty="0"/>
              <a:t> </a:t>
            </a:r>
            <a:r>
              <a:rPr lang="fi-FI" altLang="fi-FI" sz="2000" dirty="0" err="1"/>
              <a:t>discussion</a:t>
            </a:r>
            <a:endParaRPr lang="fi-FI" altLang="fi-FI" sz="2000" dirty="0"/>
          </a:p>
        </p:txBody>
      </p:sp>
      <p:pic>
        <p:nvPicPr>
          <p:cNvPr id="5" name="Kuva 4">
            <a:extLst>
              <a:ext uri="{FF2B5EF4-FFF2-40B4-BE49-F238E27FC236}">
                <a16:creationId xmlns:a16="http://schemas.microsoft.com/office/drawing/2014/main" id="{499B7186-F4E2-6B41-B5B2-41702522D0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2040" y="4221088"/>
            <a:ext cx="1119548" cy="1119548"/>
          </a:xfrm>
          <a:prstGeom prst="rect">
            <a:avLst/>
          </a:prstGeom>
        </p:spPr>
      </p:pic>
      <p:pic>
        <p:nvPicPr>
          <p:cNvPr id="6" name="Kuva 5">
            <a:extLst>
              <a:ext uri="{FF2B5EF4-FFF2-40B4-BE49-F238E27FC236}">
                <a16:creationId xmlns:a16="http://schemas.microsoft.com/office/drawing/2014/main" id="{2E0C0C0E-A0CB-DD4C-A846-3866AAEB53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0336" y="1971728"/>
            <a:ext cx="1119548" cy="1119548"/>
          </a:xfrm>
          <a:prstGeom prst="rect">
            <a:avLst/>
          </a:prstGeom>
        </p:spPr>
      </p:pic>
      <p:pic>
        <p:nvPicPr>
          <p:cNvPr id="7" name="Kuva 6">
            <a:extLst>
              <a:ext uri="{FF2B5EF4-FFF2-40B4-BE49-F238E27FC236}">
                <a16:creationId xmlns:a16="http://schemas.microsoft.com/office/drawing/2014/main" id="{BDD5C5D4-8A61-FE44-B78E-7AF85977F0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94390" y="1987778"/>
            <a:ext cx="1119548" cy="1119548"/>
          </a:xfrm>
          <a:prstGeom prst="rect">
            <a:avLst/>
          </a:prstGeom>
        </p:spPr>
      </p:pic>
      <p:pic>
        <p:nvPicPr>
          <p:cNvPr id="8" name="Kuva 7">
            <a:extLst>
              <a:ext uri="{FF2B5EF4-FFF2-40B4-BE49-F238E27FC236}">
                <a16:creationId xmlns:a16="http://schemas.microsoft.com/office/drawing/2014/main" id="{D56C525C-A8CF-1549-A568-9B9F6168B0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5004" y="4281675"/>
            <a:ext cx="1119548" cy="1119548"/>
          </a:xfrm>
          <a:prstGeom prst="rect">
            <a:avLst/>
          </a:prstGeom>
        </p:spPr>
      </p:pic>
      <p:pic>
        <p:nvPicPr>
          <p:cNvPr id="9" name="Kuva 8">
            <a:extLst>
              <a:ext uri="{FF2B5EF4-FFF2-40B4-BE49-F238E27FC236}">
                <a16:creationId xmlns:a16="http://schemas.microsoft.com/office/drawing/2014/main" id="{02B96D59-23EC-A044-B37D-D900B92F92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32040" y="1971728"/>
            <a:ext cx="1119548" cy="1119548"/>
          </a:xfrm>
          <a:prstGeom prst="rect">
            <a:avLst/>
          </a:prstGeom>
        </p:spPr>
      </p:pic>
      <p:pic>
        <p:nvPicPr>
          <p:cNvPr id="10" name="Kuva 9">
            <a:extLst>
              <a:ext uri="{FF2B5EF4-FFF2-40B4-BE49-F238E27FC236}">
                <a16:creationId xmlns:a16="http://schemas.microsoft.com/office/drawing/2014/main" id="{892CD828-6870-1049-9E6F-BE4C93460D8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94390" y="4221088"/>
            <a:ext cx="1119548" cy="1119548"/>
          </a:xfrm>
          <a:prstGeom prst="rect">
            <a:avLst/>
          </a:prstGeom>
        </p:spPr>
      </p:pic>
      <p:pic>
        <p:nvPicPr>
          <p:cNvPr id="11" name="Kuva 10">
            <a:extLst>
              <a:ext uri="{FF2B5EF4-FFF2-40B4-BE49-F238E27FC236}">
                <a16:creationId xmlns:a16="http://schemas.microsoft.com/office/drawing/2014/main" id="{11E6E479-DA73-5445-AB37-70A4B9F83E4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2996" y="1971728"/>
            <a:ext cx="1119548" cy="1119548"/>
          </a:xfrm>
          <a:prstGeom prst="rect">
            <a:avLst/>
          </a:prstGeom>
        </p:spPr>
      </p:pic>
      <p:sp>
        <p:nvSpPr>
          <p:cNvPr id="12" name="Rectangle 2">
            <a:extLst>
              <a:ext uri="{FF2B5EF4-FFF2-40B4-BE49-F238E27FC236}">
                <a16:creationId xmlns:a16="http://schemas.microsoft.com/office/drawing/2014/main" id="{BAF1A6C8-3FB2-9A42-B949-C1F66776C3F4}"/>
              </a:ext>
            </a:extLst>
          </p:cNvPr>
          <p:cNvSpPr txBox="1">
            <a:spLocks noChangeArrowheads="1"/>
          </p:cNvSpPr>
          <p:nvPr/>
        </p:nvSpPr>
        <p:spPr bwMode="auto">
          <a:xfrm>
            <a:off x="359012" y="5340636"/>
            <a:ext cx="2016224" cy="3600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DF641F"/>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DF641F"/>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DF641F"/>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DF641F"/>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DF641F"/>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Font typeface="Arial" panose="020B0604020202020204" pitchFamily="34" charset="0"/>
              <a:buNone/>
            </a:pPr>
            <a:r>
              <a:rPr lang="fi-FI" altLang="fi-FI" sz="2000" dirty="0"/>
              <a:t>Learning </a:t>
            </a:r>
            <a:r>
              <a:rPr lang="fi-FI" altLang="fi-FI" sz="2000" dirty="0" err="1"/>
              <a:t>by</a:t>
            </a:r>
            <a:r>
              <a:rPr lang="fi-FI" altLang="fi-FI" sz="2000" dirty="0"/>
              <a:t> </a:t>
            </a:r>
            <a:r>
              <a:rPr lang="fi-FI" altLang="fi-FI" sz="2000" dirty="0" err="1"/>
              <a:t>doing</a:t>
            </a:r>
            <a:endParaRPr lang="fi-FI" altLang="fi-FI" sz="2000" dirty="0"/>
          </a:p>
        </p:txBody>
      </p:sp>
      <p:sp>
        <p:nvSpPr>
          <p:cNvPr id="13" name="Rectangle 2">
            <a:extLst>
              <a:ext uri="{FF2B5EF4-FFF2-40B4-BE49-F238E27FC236}">
                <a16:creationId xmlns:a16="http://schemas.microsoft.com/office/drawing/2014/main" id="{2D16F357-E587-B149-9B5E-FF59A9C17561}"/>
              </a:ext>
            </a:extLst>
          </p:cNvPr>
          <p:cNvSpPr txBox="1">
            <a:spLocks noChangeArrowheads="1"/>
          </p:cNvSpPr>
          <p:nvPr/>
        </p:nvSpPr>
        <p:spPr bwMode="auto">
          <a:xfrm>
            <a:off x="5083540" y="3095124"/>
            <a:ext cx="2016224" cy="3600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DF641F"/>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DF641F"/>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DF641F"/>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DF641F"/>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DF641F"/>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Font typeface="Arial" panose="020B0604020202020204" pitchFamily="34" charset="0"/>
              <a:buNone/>
            </a:pPr>
            <a:r>
              <a:rPr lang="fi-FI" altLang="fi-FI" sz="2000" dirty="0"/>
              <a:t>Video</a:t>
            </a:r>
          </a:p>
        </p:txBody>
      </p:sp>
      <p:sp>
        <p:nvSpPr>
          <p:cNvPr id="14" name="Rectangle 2">
            <a:extLst>
              <a:ext uri="{FF2B5EF4-FFF2-40B4-BE49-F238E27FC236}">
                <a16:creationId xmlns:a16="http://schemas.microsoft.com/office/drawing/2014/main" id="{383503BB-6D3E-BE43-81DD-F592C3E8EE1A}"/>
              </a:ext>
            </a:extLst>
          </p:cNvPr>
          <p:cNvSpPr txBox="1">
            <a:spLocks noChangeArrowheads="1"/>
          </p:cNvSpPr>
          <p:nvPr/>
        </p:nvSpPr>
        <p:spPr bwMode="auto">
          <a:xfrm>
            <a:off x="6631712" y="3080908"/>
            <a:ext cx="2016224" cy="3600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DF641F"/>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DF641F"/>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DF641F"/>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DF641F"/>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DF641F"/>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Font typeface="Arial" panose="020B0604020202020204" pitchFamily="34" charset="0"/>
              <a:buNone/>
            </a:pPr>
            <a:r>
              <a:rPr lang="fi-FI" altLang="fi-FI" sz="2000" dirty="0" err="1"/>
              <a:t>Visualisation</a:t>
            </a:r>
            <a:r>
              <a:rPr lang="fi-FI" altLang="fi-FI" sz="2000" dirty="0"/>
              <a:t> </a:t>
            </a:r>
            <a:r>
              <a:rPr lang="fi-FI" altLang="fi-FI" sz="2000" dirty="0" err="1"/>
              <a:t>exercise</a:t>
            </a:r>
            <a:endParaRPr lang="fi-FI" altLang="fi-FI" sz="2000" dirty="0"/>
          </a:p>
        </p:txBody>
      </p:sp>
      <p:sp>
        <p:nvSpPr>
          <p:cNvPr id="15" name="Rectangle 2">
            <a:extLst>
              <a:ext uri="{FF2B5EF4-FFF2-40B4-BE49-F238E27FC236}">
                <a16:creationId xmlns:a16="http://schemas.microsoft.com/office/drawing/2014/main" id="{D12A4B69-442A-2E4F-AFB5-1C3A1F7F97C1}"/>
              </a:ext>
            </a:extLst>
          </p:cNvPr>
          <p:cNvSpPr txBox="1">
            <a:spLocks noChangeArrowheads="1"/>
          </p:cNvSpPr>
          <p:nvPr/>
        </p:nvSpPr>
        <p:spPr bwMode="auto">
          <a:xfrm>
            <a:off x="2665558" y="5340636"/>
            <a:ext cx="2016224" cy="3600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DF641F"/>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DF641F"/>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DF641F"/>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DF641F"/>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DF641F"/>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Font typeface="Arial" panose="020B0604020202020204" pitchFamily="34" charset="0"/>
              <a:buNone/>
            </a:pPr>
            <a:r>
              <a:rPr lang="fi-FI" altLang="fi-FI" sz="2000" dirty="0" err="1"/>
              <a:t>Booklet</a:t>
            </a:r>
            <a:r>
              <a:rPr lang="fi-FI" altLang="fi-FI" sz="2000" dirty="0"/>
              <a:t> </a:t>
            </a:r>
            <a:r>
              <a:rPr lang="fi-FI" altLang="fi-FI" sz="2000" dirty="0" err="1"/>
              <a:t>assignment</a:t>
            </a:r>
            <a:endParaRPr lang="fi-FI" altLang="fi-FI" sz="2000" dirty="0"/>
          </a:p>
        </p:txBody>
      </p:sp>
      <p:sp>
        <p:nvSpPr>
          <p:cNvPr id="16" name="Rectangle 2">
            <a:extLst>
              <a:ext uri="{FF2B5EF4-FFF2-40B4-BE49-F238E27FC236}">
                <a16:creationId xmlns:a16="http://schemas.microsoft.com/office/drawing/2014/main" id="{29D7304F-3354-B847-BAB7-1C860EE85DA4}"/>
              </a:ext>
            </a:extLst>
          </p:cNvPr>
          <p:cNvSpPr txBox="1">
            <a:spLocks noChangeArrowheads="1"/>
          </p:cNvSpPr>
          <p:nvPr/>
        </p:nvSpPr>
        <p:spPr bwMode="auto">
          <a:xfrm>
            <a:off x="4779610" y="5340636"/>
            <a:ext cx="2016224" cy="3600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DF641F"/>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DF641F"/>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DF641F"/>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DF641F"/>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DF641F"/>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Font typeface="Arial" panose="020B0604020202020204" pitchFamily="34" charset="0"/>
              <a:buNone/>
            </a:pPr>
            <a:r>
              <a:rPr lang="fi-FI" altLang="fi-FI" sz="2000" dirty="0" err="1"/>
              <a:t>Homework</a:t>
            </a:r>
            <a:endParaRPr lang="fi-FI" altLang="fi-FI" sz="2000" dirty="0"/>
          </a:p>
        </p:txBody>
      </p:sp>
      <p:sp>
        <p:nvSpPr>
          <p:cNvPr id="17" name="Rectangle 1">
            <a:extLst>
              <a:ext uri="{FF2B5EF4-FFF2-40B4-BE49-F238E27FC236}">
                <a16:creationId xmlns:a16="http://schemas.microsoft.com/office/drawing/2014/main" id="{53A82A75-7593-424B-862A-D38403E1716E}"/>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Tree>
    <p:extLst>
      <p:ext uri="{BB962C8B-B14F-4D97-AF65-F5344CB8AC3E}">
        <p14:creationId xmlns:p14="http://schemas.microsoft.com/office/powerpoint/2010/main" val="908919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9A41BD-D984-CD47-8431-C270725487C7}"/>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
        <p:nvSpPr>
          <p:cNvPr id="3" name="Rectangle 1">
            <a:extLst>
              <a:ext uri="{FF2B5EF4-FFF2-40B4-BE49-F238E27FC236}">
                <a16:creationId xmlns:a16="http://schemas.microsoft.com/office/drawing/2014/main" id="{E5D0B935-1776-1148-AAF3-77E68E68EE77}"/>
              </a:ext>
            </a:extLst>
          </p:cNvPr>
          <p:cNvSpPr>
            <a:spLocks noGrp="1" noChangeArrowheads="1"/>
          </p:cNvSpPr>
          <p:nvPr>
            <p:ph type="title"/>
          </p:nvPr>
        </p:nvSpPr>
        <p:spPr>
          <a:xfrm>
            <a:off x="630238" y="332656"/>
            <a:ext cx="7886700" cy="1132682"/>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err="1"/>
              <a:t>KiVa</a:t>
            </a:r>
            <a:r>
              <a:rPr lang="fi-FI" altLang="fi-FI" dirty="0"/>
              <a:t> </a:t>
            </a:r>
            <a:r>
              <a:rPr lang="fi-FI" altLang="fi-FI" dirty="0" err="1"/>
              <a:t>themes</a:t>
            </a:r>
            <a:endParaRPr lang="en-GB" altLang="fi-FI" dirty="0"/>
          </a:p>
        </p:txBody>
      </p:sp>
      <p:sp>
        <p:nvSpPr>
          <p:cNvPr id="4" name="Rectangle 2">
            <a:extLst>
              <a:ext uri="{FF2B5EF4-FFF2-40B4-BE49-F238E27FC236}">
                <a16:creationId xmlns:a16="http://schemas.microsoft.com/office/drawing/2014/main" id="{6B0BF135-35EB-E549-80DC-4C2CB858CF1C}"/>
              </a:ext>
            </a:extLst>
          </p:cNvPr>
          <p:cNvSpPr txBox="1">
            <a:spLocks noChangeArrowheads="1"/>
          </p:cNvSpPr>
          <p:nvPr/>
        </p:nvSpPr>
        <p:spPr>
          <a:xfrm>
            <a:off x="-180528" y="1988840"/>
            <a:ext cx="9001000" cy="3583782"/>
          </a:xfrm>
          <a:prstGeom prst="rect">
            <a:avLst/>
          </a:prstGeom>
        </p:spPr>
        <p:txBody>
          <a:bodyPr/>
          <a:lstStyle>
            <a:lvl1pPr marL="338138" indent="-338138" algn="l" defTabSz="449263" rtl="0" eaLnBrk="0" fontAlgn="base" hangingPunct="0">
              <a:spcBef>
                <a:spcPts val="650"/>
              </a:spcBef>
              <a:spcAft>
                <a:spcPct val="0"/>
              </a:spcAft>
              <a:buClr>
                <a:srgbClr val="DF641F"/>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DF641F"/>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DF641F"/>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DF641F"/>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DF641F"/>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eaLnBrk="1" hangingPunct="1">
              <a:lnSpc>
                <a:spcPct val="90000"/>
              </a:lnSpc>
              <a:buFont typeface="Calibri" panose="020F0502020204030204" pitchFamily="34" charset="0"/>
              <a:buNone/>
            </a:pPr>
            <a:r>
              <a:rPr lang="fi-FI" altLang="fi-FI" sz="2000" dirty="0" err="1"/>
              <a:t>Start</a:t>
            </a:r>
            <a:r>
              <a:rPr lang="fi-FI" altLang="fi-FI" sz="2000" dirty="0"/>
              <a:t> </a:t>
            </a:r>
            <a:r>
              <a:rPr lang="fi-FI" altLang="fi-FI" sz="2000" dirty="0" err="1"/>
              <a:t>up</a:t>
            </a:r>
            <a:r>
              <a:rPr lang="fi-FI" altLang="fi-FI" sz="2000" dirty="0"/>
              <a:t>:		</a:t>
            </a:r>
            <a:r>
              <a:rPr lang="fi-FI" altLang="fi-FI" sz="2000" dirty="0" err="1"/>
              <a:t>Let’s</a:t>
            </a:r>
            <a:r>
              <a:rPr lang="fi-FI" altLang="fi-FI" sz="2000" dirty="0"/>
              <a:t> </a:t>
            </a:r>
            <a:r>
              <a:rPr lang="fi-FI" altLang="fi-FI" sz="2000" dirty="0" err="1"/>
              <a:t>become</a:t>
            </a:r>
            <a:r>
              <a:rPr lang="fi-FI" altLang="fi-FI" sz="2000" dirty="0"/>
              <a:t> a </a:t>
            </a:r>
            <a:r>
              <a:rPr lang="fi-FI" altLang="fi-FI" sz="2000" dirty="0" err="1"/>
              <a:t>group</a:t>
            </a:r>
            <a:r>
              <a:rPr lang="fi-FI" altLang="fi-FI" sz="2000" dirty="0"/>
              <a:t>!</a:t>
            </a:r>
          </a:p>
          <a:p>
            <a:pPr marL="457200" lvl="1" indent="0" eaLnBrk="1" hangingPunct="1">
              <a:lnSpc>
                <a:spcPct val="90000"/>
              </a:lnSpc>
              <a:buFont typeface="Calibri" panose="020F0502020204030204" pitchFamily="34" charset="0"/>
              <a:buNone/>
            </a:pPr>
            <a:endParaRPr lang="fi-FI" altLang="fi-FI" sz="2000" dirty="0"/>
          </a:p>
          <a:p>
            <a:pPr marL="457200" lvl="1" indent="0" eaLnBrk="1" hangingPunct="1">
              <a:lnSpc>
                <a:spcPct val="90000"/>
              </a:lnSpc>
              <a:buFont typeface="Calibri" panose="020F0502020204030204" pitchFamily="34" charset="0"/>
              <a:buNone/>
            </a:pPr>
            <a:r>
              <a:rPr lang="fi-FI" altLang="fi-FI" sz="2000" dirty="0" err="1"/>
              <a:t>Theme</a:t>
            </a:r>
            <a:r>
              <a:rPr lang="fi-FI" altLang="fi-FI" sz="2000" dirty="0"/>
              <a:t> 1:	</a:t>
            </a:r>
            <a:r>
              <a:rPr lang="fi-FI" altLang="fi-FI" sz="2000" dirty="0" err="1">
                <a:solidFill>
                  <a:srgbClr val="0070C0"/>
                </a:solidFill>
              </a:rPr>
              <a:t>Interaction</a:t>
            </a:r>
            <a:r>
              <a:rPr lang="fi-FI" altLang="fi-FI" sz="2000" dirty="0">
                <a:solidFill>
                  <a:srgbClr val="0070C0"/>
                </a:solidFill>
              </a:rPr>
              <a:t> in a </a:t>
            </a:r>
            <a:r>
              <a:rPr lang="fi-FI" altLang="fi-FI" sz="2000" dirty="0" err="1">
                <a:solidFill>
                  <a:srgbClr val="0070C0"/>
                </a:solidFill>
              </a:rPr>
              <a:t>group</a:t>
            </a:r>
            <a:endParaRPr lang="fi-FI" altLang="fi-FI" sz="2000" dirty="0">
              <a:solidFill>
                <a:srgbClr val="0070C0"/>
              </a:solidFill>
            </a:endParaRPr>
          </a:p>
          <a:p>
            <a:pPr marL="457200" lvl="1" indent="0" eaLnBrk="1" hangingPunct="1">
              <a:lnSpc>
                <a:spcPct val="90000"/>
              </a:lnSpc>
              <a:buFont typeface="Calibri" panose="020F0502020204030204" pitchFamily="34" charset="0"/>
              <a:buNone/>
            </a:pPr>
            <a:r>
              <a:rPr lang="fi-FI" altLang="fi-FI" sz="2000" dirty="0"/>
              <a:t>Motto: 		</a:t>
            </a:r>
            <a:r>
              <a:rPr lang="fi-FI" altLang="fi-FI" sz="2000" dirty="0" err="1"/>
              <a:t>Resist</a:t>
            </a:r>
            <a:r>
              <a:rPr lang="fi-FI" altLang="fi-FI" sz="2000" dirty="0"/>
              <a:t> </a:t>
            </a:r>
            <a:r>
              <a:rPr lang="fi-FI" altLang="fi-FI" sz="2000" dirty="0" err="1"/>
              <a:t>the</a:t>
            </a:r>
            <a:r>
              <a:rPr lang="fi-FI" altLang="fi-FI" sz="2000" dirty="0"/>
              <a:t> </a:t>
            </a:r>
            <a:r>
              <a:rPr lang="fi-FI" altLang="fi-FI" sz="2000" dirty="0" err="1"/>
              <a:t>pressure</a:t>
            </a:r>
            <a:r>
              <a:rPr lang="fi-FI" altLang="fi-FI" sz="2000" dirty="0"/>
              <a:t>!</a:t>
            </a:r>
          </a:p>
          <a:p>
            <a:pPr marL="457200" lvl="1" indent="0" eaLnBrk="1" hangingPunct="1">
              <a:lnSpc>
                <a:spcPct val="90000"/>
              </a:lnSpc>
              <a:buFont typeface="Calibri" panose="020F0502020204030204" pitchFamily="34" charset="0"/>
              <a:buNone/>
            </a:pPr>
            <a:endParaRPr lang="fi-FI" altLang="fi-FI" sz="2000" dirty="0"/>
          </a:p>
          <a:p>
            <a:pPr marL="457200" lvl="1" indent="0" eaLnBrk="1" hangingPunct="1">
              <a:lnSpc>
                <a:spcPct val="90000"/>
              </a:lnSpc>
              <a:buFont typeface="Calibri" panose="020F0502020204030204" pitchFamily="34" charset="0"/>
              <a:buNone/>
            </a:pPr>
            <a:r>
              <a:rPr lang="fi-FI" altLang="fi-FI" sz="2000" dirty="0" err="1"/>
              <a:t>Theme</a:t>
            </a:r>
            <a:r>
              <a:rPr lang="fi-FI" altLang="fi-FI" sz="2000" dirty="0"/>
              <a:t> 2:	</a:t>
            </a:r>
            <a:r>
              <a:rPr lang="fi-FI" altLang="fi-FI" sz="2000" dirty="0">
                <a:solidFill>
                  <a:srgbClr val="005D98"/>
                </a:solidFill>
              </a:rPr>
              <a:t>Me and </a:t>
            </a:r>
            <a:r>
              <a:rPr lang="fi-FI" altLang="fi-FI" sz="2000" dirty="0" err="1">
                <a:solidFill>
                  <a:srgbClr val="005D98"/>
                </a:solidFill>
              </a:rPr>
              <a:t>others</a:t>
            </a:r>
            <a:endParaRPr lang="fi-FI" altLang="fi-FI" sz="2000" dirty="0">
              <a:solidFill>
                <a:srgbClr val="005D98"/>
              </a:solidFill>
            </a:endParaRPr>
          </a:p>
          <a:p>
            <a:pPr marL="457200" lvl="1" indent="0" eaLnBrk="1" hangingPunct="1">
              <a:lnSpc>
                <a:spcPct val="90000"/>
              </a:lnSpc>
              <a:buFont typeface="Calibri" panose="020F0502020204030204" pitchFamily="34" charset="0"/>
              <a:buNone/>
            </a:pPr>
            <a:r>
              <a:rPr lang="fi-FI" altLang="fi-FI" sz="2000" dirty="0"/>
              <a:t>Motto:		I got to </a:t>
            </a:r>
            <a:r>
              <a:rPr lang="fi-FI" altLang="fi-FI" sz="2000" dirty="0" err="1"/>
              <a:t>be</a:t>
            </a:r>
            <a:r>
              <a:rPr lang="fi-FI" altLang="fi-FI" sz="2000" dirty="0"/>
              <a:t> me, </a:t>
            </a:r>
            <a:r>
              <a:rPr lang="fi-FI" altLang="fi-FI" sz="2000" dirty="0" err="1"/>
              <a:t>you</a:t>
            </a:r>
            <a:r>
              <a:rPr lang="fi-FI" altLang="fi-FI" sz="2000" dirty="0"/>
              <a:t> </a:t>
            </a:r>
            <a:r>
              <a:rPr lang="fi-FI" altLang="fi-FI" sz="2000" dirty="0" err="1"/>
              <a:t>get</a:t>
            </a:r>
            <a:r>
              <a:rPr lang="fi-FI" altLang="fi-FI" sz="2000" dirty="0"/>
              <a:t> to </a:t>
            </a:r>
            <a:r>
              <a:rPr lang="fi-FI" altLang="fi-FI" sz="2000" dirty="0" err="1"/>
              <a:t>be</a:t>
            </a:r>
            <a:r>
              <a:rPr lang="fi-FI" altLang="fi-FI" sz="2000" dirty="0"/>
              <a:t> </a:t>
            </a:r>
            <a:r>
              <a:rPr lang="fi-FI" altLang="fi-FI" sz="2000" dirty="0" err="1"/>
              <a:t>you</a:t>
            </a:r>
            <a:endParaRPr lang="fi-FI" altLang="fi-FI" sz="2000" dirty="0"/>
          </a:p>
          <a:p>
            <a:pPr marL="457200" lvl="1" indent="0" eaLnBrk="1" hangingPunct="1">
              <a:lnSpc>
                <a:spcPct val="90000"/>
              </a:lnSpc>
              <a:buFont typeface="Calibri" panose="020F0502020204030204" pitchFamily="34" charset="0"/>
              <a:buNone/>
            </a:pPr>
            <a:endParaRPr lang="fi-FI" altLang="fi-FI" sz="2000" dirty="0"/>
          </a:p>
          <a:p>
            <a:pPr marL="457200" lvl="1" indent="0" eaLnBrk="1" hangingPunct="1">
              <a:lnSpc>
                <a:spcPct val="90000"/>
              </a:lnSpc>
              <a:buFont typeface="Calibri" panose="020F0502020204030204" pitchFamily="34" charset="0"/>
              <a:buNone/>
            </a:pPr>
            <a:r>
              <a:rPr lang="fi-FI" altLang="fi-FI" sz="2000" dirty="0" err="1"/>
              <a:t>Theme</a:t>
            </a:r>
            <a:r>
              <a:rPr lang="fi-FI" altLang="fi-FI" sz="2000" dirty="0"/>
              <a:t> 3: 	</a:t>
            </a:r>
            <a:r>
              <a:rPr lang="fi-FI" altLang="fi-FI" sz="2000" dirty="0" err="1">
                <a:solidFill>
                  <a:srgbClr val="005D98"/>
                </a:solidFill>
              </a:rPr>
              <a:t>Forms</a:t>
            </a:r>
            <a:r>
              <a:rPr lang="fi-FI" altLang="fi-FI" sz="2000" dirty="0">
                <a:solidFill>
                  <a:srgbClr val="005D98"/>
                </a:solidFill>
              </a:rPr>
              <a:t> and </a:t>
            </a:r>
            <a:r>
              <a:rPr lang="fi-FI" altLang="fi-FI" sz="2000" dirty="0" err="1">
                <a:solidFill>
                  <a:srgbClr val="005D98"/>
                </a:solidFill>
              </a:rPr>
              <a:t>mechanisms</a:t>
            </a:r>
            <a:r>
              <a:rPr lang="fi-FI" altLang="fi-FI" sz="2000" dirty="0">
                <a:solidFill>
                  <a:srgbClr val="005D98"/>
                </a:solidFill>
              </a:rPr>
              <a:t> of </a:t>
            </a:r>
            <a:r>
              <a:rPr lang="fi-FI" altLang="fi-FI" sz="2000" dirty="0" err="1">
                <a:solidFill>
                  <a:srgbClr val="005D98"/>
                </a:solidFill>
              </a:rPr>
              <a:t>bullying</a:t>
            </a:r>
            <a:endParaRPr lang="fi-FI" altLang="fi-FI" sz="2000" dirty="0">
              <a:solidFill>
                <a:srgbClr val="005D98"/>
              </a:solidFill>
            </a:endParaRPr>
          </a:p>
          <a:p>
            <a:pPr marL="457200" lvl="1" indent="0" eaLnBrk="1" hangingPunct="1">
              <a:lnSpc>
                <a:spcPct val="90000"/>
              </a:lnSpc>
              <a:buFont typeface="Calibri" panose="020F0502020204030204" pitchFamily="34" charset="0"/>
              <a:buNone/>
            </a:pPr>
            <a:r>
              <a:rPr lang="fi-FI" altLang="fi-FI" sz="2000" dirty="0"/>
              <a:t>Motto: 		No </a:t>
            </a:r>
            <a:r>
              <a:rPr lang="fi-FI" altLang="fi-FI" sz="2000" dirty="0" err="1"/>
              <a:t>one</a:t>
            </a:r>
            <a:r>
              <a:rPr lang="fi-FI" altLang="fi-FI" sz="2000" dirty="0"/>
              <a:t> </a:t>
            </a:r>
            <a:r>
              <a:rPr lang="fi-FI" altLang="fi-FI" sz="2000" dirty="0" err="1"/>
              <a:t>deserves</a:t>
            </a:r>
            <a:r>
              <a:rPr lang="fi-FI" altLang="fi-FI" sz="2000" dirty="0"/>
              <a:t> to </a:t>
            </a:r>
            <a:r>
              <a:rPr lang="fi-FI" altLang="fi-FI" sz="2000" dirty="0" err="1"/>
              <a:t>be</a:t>
            </a:r>
            <a:r>
              <a:rPr lang="fi-FI" altLang="fi-FI" sz="2000" dirty="0"/>
              <a:t> </a:t>
            </a:r>
            <a:r>
              <a:rPr lang="fi-FI" altLang="fi-FI" sz="2000" dirty="0" err="1"/>
              <a:t>bullied</a:t>
            </a:r>
            <a:endParaRPr lang="fi-FI" altLang="fi-FI" sz="2000" dirty="0"/>
          </a:p>
          <a:p>
            <a:pPr marL="457200" lvl="1" indent="0" eaLnBrk="1" hangingPunct="1">
              <a:lnSpc>
                <a:spcPct val="90000"/>
              </a:lnSpc>
              <a:buFont typeface="Calibri" panose="020F0502020204030204" pitchFamily="34" charset="0"/>
              <a:buNone/>
            </a:pPr>
            <a:endParaRPr lang="fi-FI" altLang="fi-FI" sz="2000" dirty="0"/>
          </a:p>
          <a:p>
            <a:pPr marL="457200" lvl="1" indent="0" eaLnBrk="1" hangingPunct="1">
              <a:lnSpc>
                <a:spcPct val="90000"/>
              </a:lnSpc>
              <a:buFont typeface="Calibri" panose="020F0502020204030204" pitchFamily="34" charset="0"/>
              <a:buNone/>
            </a:pPr>
            <a:r>
              <a:rPr lang="fi-FI" altLang="fi-FI" sz="2000" dirty="0" err="1"/>
              <a:t>Theme</a:t>
            </a:r>
            <a:r>
              <a:rPr lang="fi-FI" altLang="fi-FI" sz="2000" dirty="0"/>
              <a:t> 4:</a:t>
            </a:r>
            <a:r>
              <a:rPr lang="fi-FI" altLang="fi-FI" sz="2000" dirty="0">
                <a:solidFill>
                  <a:srgbClr val="005D98"/>
                </a:solidFill>
              </a:rPr>
              <a:t>	</a:t>
            </a:r>
            <a:r>
              <a:rPr lang="fi-FI" altLang="fi-FI" sz="2000" dirty="0" err="1">
                <a:solidFill>
                  <a:srgbClr val="005D98"/>
                </a:solidFill>
              </a:rPr>
              <a:t>Consequences</a:t>
            </a:r>
            <a:r>
              <a:rPr lang="fi-FI" altLang="fi-FI" sz="2000" dirty="0">
                <a:solidFill>
                  <a:srgbClr val="005D98"/>
                </a:solidFill>
              </a:rPr>
              <a:t> and </a:t>
            </a:r>
            <a:r>
              <a:rPr lang="fi-FI" altLang="fi-FI" sz="2000" dirty="0" err="1">
                <a:solidFill>
                  <a:srgbClr val="005D98"/>
                </a:solidFill>
              </a:rPr>
              <a:t>counterforces</a:t>
            </a:r>
            <a:r>
              <a:rPr lang="fi-FI" altLang="fi-FI" sz="2000" dirty="0">
                <a:solidFill>
                  <a:srgbClr val="005D98"/>
                </a:solidFill>
              </a:rPr>
              <a:t> of </a:t>
            </a:r>
            <a:r>
              <a:rPr lang="fi-FI" altLang="fi-FI" sz="2000" dirty="0" err="1">
                <a:solidFill>
                  <a:srgbClr val="005D98"/>
                </a:solidFill>
              </a:rPr>
              <a:t>bullying</a:t>
            </a:r>
            <a:endParaRPr lang="fi-FI" altLang="fi-FI" sz="2000" dirty="0">
              <a:solidFill>
                <a:srgbClr val="005D98"/>
              </a:solidFill>
            </a:endParaRPr>
          </a:p>
          <a:p>
            <a:pPr marL="457200" lvl="1" indent="0" eaLnBrk="1" hangingPunct="1">
              <a:lnSpc>
                <a:spcPct val="90000"/>
              </a:lnSpc>
              <a:buFont typeface="Calibri" panose="020F0502020204030204" pitchFamily="34" charset="0"/>
              <a:buNone/>
            </a:pPr>
            <a:r>
              <a:rPr lang="fi-FI" altLang="fi-FI" sz="2000" dirty="0"/>
              <a:t>Motto:		</a:t>
            </a:r>
            <a:r>
              <a:rPr lang="fi-FI" altLang="fi-FI" sz="2000" dirty="0" err="1"/>
              <a:t>It’s</a:t>
            </a:r>
            <a:r>
              <a:rPr lang="fi-FI" altLang="fi-FI" sz="2000" dirty="0"/>
              <a:t> </a:t>
            </a:r>
            <a:r>
              <a:rPr lang="fi-FI" altLang="fi-FI" sz="2000" dirty="0" err="1"/>
              <a:t>up</a:t>
            </a:r>
            <a:r>
              <a:rPr lang="fi-FI" altLang="fi-FI" sz="2000" dirty="0"/>
              <a:t> to us!</a:t>
            </a:r>
          </a:p>
        </p:txBody>
      </p:sp>
    </p:spTree>
    <p:extLst>
      <p:ext uri="{BB962C8B-B14F-4D97-AF65-F5344CB8AC3E}">
        <p14:creationId xmlns:p14="http://schemas.microsoft.com/office/powerpoint/2010/main" val="2587921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uoli oikealle 1">
            <a:extLst>
              <a:ext uri="{FF2B5EF4-FFF2-40B4-BE49-F238E27FC236}">
                <a16:creationId xmlns:a16="http://schemas.microsoft.com/office/drawing/2014/main" id="{C1C4AE3F-211B-8044-985E-39D0D12A7B0D}"/>
              </a:ext>
            </a:extLst>
          </p:cNvPr>
          <p:cNvSpPr/>
          <p:nvPr/>
        </p:nvSpPr>
        <p:spPr bwMode="auto">
          <a:xfrm>
            <a:off x="3049" y="3369258"/>
            <a:ext cx="8532440" cy="512122"/>
          </a:xfrm>
          <a:prstGeom prst="rightArrow">
            <a:avLst/>
          </a:prstGeom>
          <a:solidFill>
            <a:srgbClr val="005D98"/>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pPr>
            <a:endParaRPr kumimoji="0" lang="fi-FI" sz="1800" b="0" i="0" u="none" strike="noStrike" cap="none" normalizeH="0" baseline="0">
              <a:ln>
                <a:noFill/>
              </a:ln>
              <a:solidFill>
                <a:schemeClr val="bg1"/>
              </a:solidFill>
              <a:effectLst/>
              <a:latin typeface="Arial" panose="020B0604020202020204" pitchFamily="34" charset="0"/>
              <a:ea typeface="MS Gothic" panose="020B0609070205080204" pitchFamily="49" charset="-128"/>
            </a:endParaRPr>
          </a:p>
        </p:txBody>
      </p:sp>
      <p:sp>
        <p:nvSpPr>
          <p:cNvPr id="3" name="Rectangle 1">
            <a:extLst>
              <a:ext uri="{FF2B5EF4-FFF2-40B4-BE49-F238E27FC236}">
                <a16:creationId xmlns:a16="http://schemas.microsoft.com/office/drawing/2014/main" id="{4CE9220C-3260-2B4A-AE4A-D1651BB0C27C}"/>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a:t>Online </a:t>
            </a:r>
            <a:r>
              <a:rPr lang="fi-FI" altLang="fi-FI" dirty="0" err="1"/>
              <a:t>materials</a:t>
            </a:r>
            <a:r>
              <a:rPr lang="fi-FI" altLang="fi-FI" dirty="0"/>
              <a:t> </a:t>
            </a:r>
            <a:r>
              <a:rPr lang="fi-FI" altLang="fi-FI" dirty="0" err="1"/>
              <a:t>related</a:t>
            </a:r>
            <a:r>
              <a:rPr lang="fi-FI" altLang="fi-FI" dirty="0"/>
              <a:t> to </a:t>
            </a:r>
            <a:r>
              <a:rPr lang="fi-FI" altLang="fi-FI" dirty="0" err="1"/>
              <a:t>the</a:t>
            </a:r>
            <a:r>
              <a:rPr lang="fi-FI" altLang="fi-FI" dirty="0"/>
              <a:t> </a:t>
            </a:r>
            <a:r>
              <a:rPr lang="fi-FI" altLang="fi-FI" dirty="0" err="1"/>
              <a:t>KiVa</a:t>
            </a:r>
            <a:r>
              <a:rPr lang="fi-FI" altLang="fi-FI" dirty="0"/>
              <a:t> </a:t>
            </a:r>
            <a:r>
              <a:rPr lang="fi-FI" altLang="fi-FI" dirty="0" err="1"/>
              <a:t>lessons</a:t>
            </a:r>
            <a:endParaRPr lang="en-GB" altLang="fi-FI" dirty="0"/>
          </a:p>
        </p:txBody>
      </p:sp>
      <p:sp>
        <p:nvSpPr>
          <p:cNvPr id="7" name="Rectangle 2">
            <a:extLst>
              <a:ext uri="{FF2B5EF4-FFF2-40B4-BE49-F238E27FC236}">
                <a16:creationId xmlns:a16="http://schemas.microsoft.com/office/drawing/2014/main" id="{285133B7-F558-B14B-921C-0F13FB97CA88}"/>
              </a:ext>
            </a:extLst>
          </p:cNvPr>
          <p:cNvSpPr>
            <a:spLocks noGrp="1" noChangeArrowheads="1"/>
          </p:cNvSpPr>
          <p:nvPr>
            <p:ph idx="1"/>
          </p:nvPr>
        </p:nvSpPr>
        <p:spPr>
          <a:xfrm>
            <a:off x="1041314" y="3737358"/>
            <a:ext cx="2378558" cy="1059794"/>
          </a:xfrm>
        </p:spPr>
        <p:txBody>
          <a:bodyPr/>
          <a:lstStyle/>
          <a:p>
            <a:pPr marL="0" indent="0" algn="ctr">
              <a:buNone/>
            </a:pPr>
            <a:r>
              <a:rPr lang="fi-FI" altLang="fi-FI" dirty="0" err="1"/>
              <a:t>KiVa</a:t>
            </a:r>
            <a:r>
              <a:rPr lang="fi-FI" altLang="fi-FI" dirty="0"/>
              <a:t> </a:t>
            </a:r>
            <a:r>
              <a:rPr lang="fi-FI" altLang="fi-FI" dirty="0" err="1"/>
              <a:t>Game</a:t>
            </a:r>
            <a:r>
              <a:rPr lang="fi-FI" altLang="fi-FI" dirty="0"/>
              <a:t> 1 </a:t>
            </a:r>
          </a:p>
          <a:p>
            <a:pPr marL="0" indent="0" algn="ctr">
              <a:buNone/>
            </a:pPr>
            <a:r>
              <a:rPr lang="fi-FI" altLang="fi-FI" dirty="0" err="1"/>
              <a:t>Unit</a:t>
            </a:r>
            <a:r>
              <a:rPr lang="fi-FI" altLang="fi-FI" dirty="0"/>
              <a:t> 1</a:t>
            </a:r>
          </a:p>
          <a:p>
            <a:endParaRPr lang="fi-FI" altLang="fi-FI" dirty="0"/>
          </a:p>
        </p:txBody>
      </p:sp>
      <p:sp>
        <p:nvSpPr>
          <p:cNvPr id="8" name="Rectangle 1">
            <a:extLst>
              <a:ext uri="{FF2B5EF4-FFF2-40B4-BE49-F238E27FC236}">
                <a16:creationId xmlns:a16="http://schemas.microsoft.com/office/drawing/2014/main" id="{22A52BAE-0499-2340-BABB-B151A542FA78}"/>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
        <p:nvSpPr>
          <p:cNvPr id="9" name="Rectangle 2">
            <a:extLst>
              <a:ext uri="{FF2B5EF4-FFF2-40B4-BE49-F238E27FC236}">
                <a16:creationId xmlns:a16="http://schemas.microsoft.com/office/drawing/2014/main" id="{8E4039D1-ABA5-7647-BFFD-FA14E4F5AC1C}"/>
              </a:ext>
            </a:extLst>
          </p:cNvPr>
          <p:cNvSpPr txBox="1">
            <a:spLocks noChangeArrowheads="1"/>
          </p:cNvSpPr>
          <p:nvPr/>
        </p:nvSpPr>
        <p:spPr bwMode="auto">
          <a:xfrm>
            <a:off x="4283968" y="3737358"/>
            <a:ext cx="2241376" cy="10597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fi-FI" altLang="fi-FI" dirty="0" err="1"/>
              <a:t>KiVa</a:t>
            </a:r>
            <a:r>
              <a:rPr lang="fi-FI" altLang="fi-FI" dirty="0"/>
              <a:t> </a:t>
            </a:r>
            <a:r>
              <a:rPr lang="fi-FI" altLang="fi-FI" dirty="0" err="1"/>
              <a:t>Game</a:t>
            </a:r>
            <a:r>
              <a:rPr lang="fi-FI" altLang="fi-FI" dirty="0"/>
              <a:t> 2 </a:t>
            </a:r>
          </a:p>
          <a:p>
            <a:pPr marL="0" indent="0" algn="ctr">
              <a:buFont typeface="Arial" panose="020B0604020202020204" pitchFamily="34" charset="0"/>
              <a:buNone/>
            </a:pPr>
            <a:r>
              <a:rPr lang="fi-FI" altLang="fi-FI" dirty="0" err="1"/>
              <a:t>Unit</a:t>
            </a:r>
            <a:r>
              <a:rPr lang="fi-FI" altLang="fi-FI" dirty="0"/>
              <a:t> 2</a:t>
            </a:r>
          </a:p>
          <a:p>
            <a:endParaRPr lang="fi-FI" altLang="fi-FI" dirty="0"/>
          </a:p>
        </p:txBody>
      </p:sp>
      <p:pic>
        <p:nvPicPr>
          <p:cNvPr id="1079" name="Picture 55" descr="C:\Users\Ikaros\Desktop\pelilogo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3166" y="2051937"/>
            <a:ext cx="2028674" cy="1317321"/>
          </a:xfrm>
          <a:prstGeom prst="rect">
            <a:avLst/>
          </a:prstGeom>
          <a:noFill/>
          <a:extLst>
            <a:ext uri="{909E8E84-426E-40DD-AFC4-6F175D3DCCD1}">
              <a14:hiddenFill xmlns:a14="http://schemas.microsoft.com/office/drawing/2010/main">
                <a:solidFill>
                  <a:srgbClr val="FFFFFF"/>
                </a:solidFill>
              </a14:hiddenFill>
            </a:ext>
          </a:extLst>
        </p:spPr>
      </p:pic>
      <p:pic>
        <p:nvPicPr>
          <p:cNvPr id="1080" name="Picture 56" descr="C:\Users\Ikaros\Desktop\pelilogo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72794" y="2038908"/>
            <a:ext cx="2215430" cy="1438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8728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44B2A6-FBC7-9144-BBDC-8497FF815A11}"/>
              </a:ext>
            </a:extLst>
          </p:cNvPr>
          <p:cNvSpPr txBox="1">
            <a:spLocks noChangeArrowheads="1"/>
          </p:cNvSpPr>
          <p:nvPr/>
        </p:nvSpPr>
        <p:spPr bwMode="auto">
          <a:xfrm>
            <a:off x="827584" y="2391004"/>
            <a:ext cx="6970070" cy="7626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DF641F"/>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DF641F"/>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DF641F"/>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DF641F"/>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DF641F"/>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fi-FI" dirty="0"/>
              <a:t>Online materials support the assimilation of the  lesson topics.</a:t>
            </a:r>
          </a:p>
          <a:p>
            <a:pPr marL="0" indent="0" algn="ctr" eaLnBrk="1" hangingPunct="1">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fi-FI" dirty="0"/>
          </a:p>
          <a:p>
            <a:pPr marL="0" indent="0" algn="ctr" eaLnBrk="1" hangingPunct="1">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fi-FI" dirty="0"/>
          </a:p>
        </p:txBody>
      </p:sp>
      <p:sp>
        <p:nvSpPr>
          <p:cNvPr id="3" name="Rectangle 2">
            <a:extLst>
              <a:ext uri="{FF2B5EF4-FFF2-40B4-BE49-F238E27FC236}">
                <a16:creationId xmlns:a16="http://schemas.microsoft.com/office/drawing/2014/main" id="{BB151F8E-E13B-1A46-A80B-021A33C78E8F}"/>
              </a:ext>
            </a:extLst>
          </p:cNvPr>
          <p:cNvSpPr>
            <a:spLocks noChangeArrowheads="1"/>
          </p:cNvSpPr>
          <p:nvPr/>
        </p:nvSpPr>
        <p:spPr bwMode="auto">
          <a:xfrm>
            <a:off x="753497" y="2202606"/>
            <a:ext cx="7416824" cy="2439512"/>
          </a:xfrm>
          <a:prstGeom prst="rect">
            <a:avLst/>
          </a:prstGeom>
          <a:noFill/>
          <a:ln w="57240">
            <a:solidFill>
              <a:srgbClr val="222B6A"/>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ts val="650"/>
              </a:spcBef>
              <a:buClr>
                <a:srgbClr val="006600"/>
              </a:buClr>
              <a:buSzPct val="100000"/>
              <a:buFont typeface="Arial" panose="020B0604020202020204" pitchFamily="34" charset="0"/>
              <a:buChar char="•"/>
              <a:defRPr sz="2600">
                <a:solidFill>
                  <a:srgbClr val="4D4D4D"/>
                </a:solidFill>
                <a:latin typeface="Arial" panose="020B0604020202020204" pitchFamily="34" charset="0"/>
                <a:ea typeface="MS Gothic" panose="020B0609070205080204" pitchFamily="49" charset="-128"/>
              </a:defRPr>
            </a:lvl1pPr>
            <a:lvl2pPr marL="742950" indent="-285750">
              <a:spcBef>
                <a:spcPts val="600"/>
              </a:spcBef>
              <a:buClr>
                <a:srgbClr val="006600"/>
              </a:buClr>
              <a:buSzPct val="100000"/>
              <a:buFont typeface="Arial" panose="020B0604020202020204" pitchFamily="34" charset="0"/>
              <a:buChar char="–"/>
              <a:defRPr sz="2400">
                <a:solidFill>
                  <a:srgbClr val="4D4D4D"/>
                </a:solidFill>
                <a:latin typeface="Arial" panose="020B0604020202020204" pitchFamily="34" charset="0"/>
                <a:ea typeface="MS Gothic" panose="020B0609070205080204" pitchFamily="49" charset="-128"/>
              </a:defRPr>
            </a:lvl2pPr>
            <a:lvl3pPr marL="1143000" indent="-228600">
              <a:spcBef>
                <a:spcPts val="550"/>
              </a:spcBef>
              <a:buClr>
                <a:srgbClr val="006600"/>
              </a:buClr>
              <a:buSzPct val="100000"/>
              <a:buFont typeface="Wingdings" panose="05000000000000000000" pitchFamily="2" charset="2"/>
              <a:buChar char=""/>
              <a:defRPr sz="2200">
                <a:solidFill>
                  <a:srgbClr val="4D4D4D"/>
                </a:solidFill>
                <a:latin typeface="Arial" panose="020B0604020202020204" pitchFamily="34" charset="0"/>
                <a:ea typeface="MS Gothic" panose="020B0609070205080204" pitchFamily="49" charset="-128"/>
              </a:defRPr>
            </a:lvl3pPr>
            <a:lvl4pPr marL="1600200" indent="-228600">
              <a:spcBef>
                <a:spcPts val="500"/>
              </a:spcBef>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4pPr>
            <a:lvl5pPr marL="2057400" indent="-228600">
              <a:spcBef>
                <a:spcPts val="500"/>
              </a:spcBef>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5pPr>
            <a:lvl6pPr marL="25146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6pPr>
            <a:lvl7pPr marL="29718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7pPr>
            <a:lvl8pPr marL="34290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8pPr>
            <a:lvl9pPr marL="38862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9pPr>
          </a:lstStyle>
          <a:p>
            <a:pPr eaLnBrk="1" hangingPunct="1">
              <a:spcBef>
                <a:spcPct val="0"/>
              </a:spcBef>
              <a:buClr>
                <a:srgbClr val="000000"/>
              </a:buClr>
              <a:buFont typeface="Arial" panose="020B0604020202020204" pitchFamily="34" charset="0"/>
              <a:buNone/>
            </a:pPr>
            <a:endParaRPr lang="fi-FI" altLang="fi-FI" sz="1800">
              <a:solidFill>
                <a:srgbClr val="222B6A"/>
              </a:solidFill>
            </a:endParaRPr>
          </a:p>
        </p:txBody>
      </p:sp>
      <p:sp>
        <p:nvSpPr>
          <p:cNvPr id="4" name="Rectangle 1">
            <a:extLst>
              <a:ext uri="{FF2B5EF4-FFF2-40B4-BE49-F238E27FC236}">
                <a16:creationId xmlns:a16="http://schemas.microsoft.com/office/drawing/2014/main" id="{FED8684D-F93D-8647-9C82-831F3B21A880}"/>
              </a:ext>
            </a:extLst>
          </p:cNvPr>
          <p:cNvSpPr txBox="1">
            <a:spLocks noChangeArrowheads="1"/>
          </p:cNvSpPr>
          <p:nvPr/>
        </p:nvSpPr>
        <p:spPr bwMode="auto">
          <a:xfrm>
            <a:off x="942949" y="3913913"/>
            <a:ext cx="7258102" cy="7626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DF641F"/>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DF641F"/>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DF641F"/>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DF641F"/>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DF641F"/>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1" hangingPunct="1">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fi-FI" sz="2000" dirty="0"/>
              <a:t>revision          additional material          exercises                motivation </a:t>
            </a:r>
          </a:p>
          <a:p>
            <a:pPr marL="0" indent="0" algn="ctr" eaLnBrk="1" hangingPunct="1">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fi-FI" dirty="0"/>
          </a:p>
        </p:txBody>
      </p:sp>
      <p:sp>
        <p:nvSpPr>
          <p:cNvPr id="5" name="Nuoli oikealle 4">
            <a:extLst>
              <a:ext uri="{FF2B5EF4-FFF2-40B4-BE49-F238E27FC236}">
                <a16:creationId xmlns:a16="http://schemas.microsoft.com/office/drawing/2014/main" id="{03C86FB0-81A0-AA4D-B67F-058BE287294A}"/>
              </a:ext>
            </a:extLst>
          </p:cNvPr>
          <p:cNvSpPr/>
          <p:nvPr/>
        </p:nvSpPr>
        <p:spPr bwMode="auto">
          <a:xfrm>
            <a:off x="2051720" y="3356992"/>
            <a:ext cx="288032" cy="266767"/>
          </a:xfrm>
          <a:prstGeom prst="rightArrow">
            <a:avLst/>
          </a:prstGeom>
          <a:solidFill>
            <a:srgbClr val="005D98"/>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pPr>
            <a:endParaRPr kumimoji="0" lang="fi-FI" sz="1800" b="0" i="0" u="none" strike="noStrike" cap="none" normalizeH="0" baseline="0">
              <a:ln>
                <a:noFill/>
              </a:ln>
              <a:solidFill>
                <a:schemeClr val="bg1"/>
              </a:solidFill>
              <a:effectLst/>
              <a:latin typeface="Arial" panose="020B0604020202020204" pitchFamily="34" charset="0"/>
              <a:ea typeface="MS Gothic" panose="020B0609070205080204" pitchFamily="49" charset="-128"/>
            </a:endParaRPr>
          </a:p>
        </p:txBody>
      </p:sp>
      <p:sp>
        <p:nvSpPr>
          <p:cNvPr id="6" name="Nuoli oikealle 5">
            <a:extLst>
              <a:ext uri="{FF2B5EF4-FFF2-40B4-BE49-F238E27FC236}">
                <a16:creationId xmlns:a16="http://schemas.microsoft.com/office/drawing/2014/main" id="{26BB0985-5884-C043-883B-299DF965EC39}"/>
              </a:ext>
            </a:extLst>
          </p:cNvPr>
          <p:cNvSpPr/>
          <p:nvPr/>
        </p:nvSpPr>
        <p:spPr bwMode="auto">
          <a:xfrm>
            <a:off x="4572000" y="3356992"/>
            <a:ext cx="288032" cy="266767"/>
          </a:xfrm>
          <a:prstGeom prst="rightArrow">
            <a:avLst/>
          </a:prstGeom>
          <a:solidFill>
            <a:srgbClr val="005D98"/>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pPr>
            <a:endParaRPr kumimoji="0" lang="fi-FI" sz="1800" b="0" i="0" u="none" strike="noStrike" cap="none" normalizeH="0" baseline="0">
              <a:ln>
                <a:noFill/>
              </a:ln>
              <a:solidFill>
                <a:schemeClr val="bg1"/>
              </a:solidFill>
              <a:effectLst/>
              <a:latin typeface="Arial" panose="020B0604020202020204" pitchFamily="34" charset="0"/>
              <a:ea typeface="MS Gothic" panose="020B0609070205080204" pitchFamily="49" charset="-128"/>
            </a:endParaRPr>
          </a:p>
        </p:txBody>
      </p:sp>
      <p:sp>
        <p:nvSpPr>
          <p:cNvPr id="7" name="Nuoli oikealle 6">
            <a:extLst>
              <a:ext uri="{FF2B5EF4-FFF2-40B4-BE49-F238E27FC236}">
                <a16:creationId xmlns:a16="http://schemas.microsoft.com/office/drawing/2014/main" id="{7DB339FB-2FDB-9747-8C4D-C39E2B2459F0}"/>
              </a:ext>
            </a:extLst>
          </p:cNvPr>
          <p:cNvSpPr/>
          <p:nvPr/>
        </p:nvSpPr>
        <p:spPr bwMode="auto">
          <a:xfrm>
            <a:off x="6228184" y="3381510"/>
            <a:ext cx="288032" cy="266767"/>
          </a:xfrm>
          <a:prstGeom prst="rightArrow">
            <a:avLst/>
          </a:prstGeom>
          <a:solidFill>
            <a:srgbClr val="005D98"/>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pPr>
            <a:endParaRPr kumimoji="0" lang="fi-FI" sz="1800" b="0" i="0" u="none" strike="noStrike" cap="none" normalizeH="0" baseline="0">
              <a:ln>
                <a:noFill/>
              </a:ln>
              <a:solidFill>
                <a:schemeClr val="bg1"/>
              </a:solidFill>
              <a:effectLst/>
              <a:latin typeface="Arial" panose="020B0604020202020204" pitchFamily="34" charset="0"/>
              <a:ea typeface="MS Gothic" panose="020B0609070205080204" pitchFamily="49" charset="-128"/>
            </a:endParaRPr>
          </a:p>
        </p:txBody>
      </p:sp>
      <p:sp>
        <p:nvSpPr>
          <p:cNvPr id="8" name="Rectangle 2">
            <a:extLst>
              <a:ext uri="{FF2B5EF4-FFF2-40B4-BE49-F238E27FC236}">
                <a16:creationId xmlns:a16="http://schemas.microsoft.com/office/drawing/2014/main" id="{634F58FC-D4AB-334C-89D0-C01477056846}"/>
              </a:ext>
            </a:extLst>
          </p:cNvPr>
          <p:cNvSpPr>
            <a:spLocks noGrp="1" noChangeArrowheads="1"/>
          </p:cNvSpPr>
          <p:nvPr>
            <p:ph idx="1"/>
          </p:nvPr>
        </p:nvSpPr>
        <p:spPr>
          <a:xfrm>
            <a:off x="753497" y="5374036"/>
            <a:ext cx="7632848" cy="1059794"/>
          </a:xfrm>
        </p:spPr>
        <p:txBody>
          <a:bodyPr/>
          <a:lstStyle/>
          <a:p>
            <a:pPr marL="0" indent="0">
              <a:buNone/>
            </a:pPr>
            <a:r>
              <a:rPr lang="fi-FI" altLang="fi-FI" sz="2100" dirty="0" err="1"/>
              <a:t>Games</a:t>
            </a:r>
            <a:r>
              <a:rPr lang="fi-FI" altLang="fi-FI" sz="2100" dirty="0"/>
              <a:t> </a:t>
            </a:r>
            <a:r>
              <a:rPr lang="fi-FI" altLang="fi-FI" sz="2100" dirty="0" err="1"/>
              <a:t>are</a:t>
            </a:r>
            <a:r>
              <a:rPr lang="fi-FI" altLang="fi-FI" sz="2100" dirty="0"/>
              <a:t> </a:t>
            </a:r>
            <a:r>
              <a:rPr lang="fi-FI" altLang="fi-FI" sz="2100" dirty="0" err="1"/>
              <a:t>available</a:t>
            </a:r>
            <a:r>
              <a:rPr lang="fi-FI" altLang="fi-FI" sz="2100" dirty="0"/>
              <a:t> at </a:t>
            </a:r>
            <a:r>
              <a:rPr lang="fi-FI" altLang="fi-FI" sz="2100" dirty="0" err="1"/>
              <a:t>App</a:t>
            </a:r>
            <a:r>
              <a:rPr lang="fi-FI" altLang="fi-FI" sz="2100" dirty="0"/>
              <a:t> </a:t>
            </a:r>
            <a:r>
              <a:rPr lang="fi-FI" altLang="fi-FI" sz="2100" dirty="0" err="1"/>
              <a:t>Store</a:t>
            </a:r>
            <a:r>
              <a:rPr lang="fi-FI" altLang="fi-FI" sz="2100" dirty="0"/>
              <a:t> and Google Play.</a:t>
            </a:r>
          </a:p>
        </p:txBody>
      </p:sp>
      <p:sp>
        <p:nvSpPr>
          <p:cNvPr id="9" name="Rectangle 1">
            <a:extLst>
              <a:ext uri="{FF2B5EF4-FFF2-40B4-BE49-F238E27FC236}">
                <a16:creationId xmlns:a16="http://schemas.microsoft.com/office/drawing/2014/main" id="{37F5F2B2-5880-4C4C-88D1-3C5A210D4325}"/>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Tree>
    <p:extLst>
      <p:ext uri="{BB962C8B-B14F-4D97-AF65-F5344CB8AC3E}">
        <p14:creationId xmlns:p14="http://schemas.microsoft.com/office/powerpoint/2010/main" val="4050932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6627CB9B-19FE-A04B-8354-ADB2BEBC89DF}"/>
              </a:ext>
            </a:extLst>
          </p:cNvPr>
          <p:cNvSpPr>
            <a:spLocks noGrp="1"/>
          </p:cNvSpPr>
          <p:nvPr>
            <p:ph type="title"/>
          </p:nvPr>
        </p:nvSpPr>
        <p:spPr/>
        <p:txBody>
          <a:bodyPr/>
          <a:lstStyle/>
          <a:p>
            <a:r>
              <a:rPr lang="fi-FI" dirty="0" err="1"/>
              <a:t>KiVa</a:t>
            </a:r>
            <a:r>
              <a:rPr lang="fi-FI" dirty="0"/>
              <a:t> </a:t>
            </a:r>
            <a:r>
              <a:rPr lang="fi-FI" dirty="0" err="1"/>
              <a:t>Game</a:t>
            </a:r>
            <a:r>
              <a:rPr lang="fi-FI" dirty="0"/>
              <a:t> 1 </a:t>
            </a:r>
          </a:p>
        </p:txBody>
      </p:sp>
      <p:sp>
        <p:nvSpPr>
          <p:cNvPr id="3" name="Sisällön paikkamerkki 2">
            <a:extLst>
              <a:ext uri="{FF2B5EF4-FFF2-40B4-BE49-F238E27FC236}">
                <a16:creationId xmlns:a16="http://schemas.microsoft.com/office/drawing/2014/main" id="{7A4F0E25-6529-8C46-8EAC-88F21152BF56}"/>
              </a:ext>
            </a:extLst>
          </p:cNvPr>
          <p:cNvSpPr>
            <a:spLocks noGrp="1"/>
          </p:cNvSpPr>
          <p:nvPr>
            <p:ph idx="1"/>
          </p:nvPr>
        </p:nvSpPr>
        <p:spPr>
          <a:xfrm>
            <a:off x="467544" y="2233746"/>
            <a:ext cx="7632849" cy="788332"/>
          </a:xfrm>
        </p:spPr>
        <p:txBody>
          <a:bodyPr>
            <a:normAutofit lnSpcReduction="10000"/>
          </a:bodyPr>
          <a:lstStyle/>
          <a:p>
            <a:r>
              <a:rPr lang="fi-FI" altLang="fi-FI" sz="2400" dirty="0" err="1"/>
              <a:t>The</a:t>
            </a:r>
            <a:r>
              <a:rPr lang="fi-FI" altLang="fi-FI" sz="2400" dirty="0"/>
              <a:t> </a:t>
            </a:r>
            <a:r>
              <a:rPr lang="fi-FI" altLang="fi-FI" sz="2400" dirty="0" err="1"/>
              <a:t>game</a:t>
            </a:r>
            <a:r>
              <a:rPr lang="fi-FI" altLang="fi-FI" sz="2400" dirty="0"/>
              <a:t> </a:t>
            </a:r>
            <a:r>
              <a:rPr lang="fi-FI" altLang="fi-FI" sz="2400" dirty="0" err="1"/>
              <a:t>has</a:t>
            </a:r>
            <a:r>
              <a:rPr lang="fi-FI" altLang="fi-FI" sz="2400" dirty="0"/>
              <a:t> </a:t>
            </a:r>
            <a:r>
              <a:rPr lang="fi-FI" altLang="fi-FI" sz="2400" dirty="0" err="1"/>
              <a:t>five</a:t>
            </a:r>
            <a:r>
              <a:rPr lang="fi-FI" altLang="fi-FI" sz="2400" dirty="0"/>
              <a:t> </a:t>
            </a:r>
            <a:r>
              <a:rPr lang="fi-FI" altLang="fi-FI" sz="2400" dirty="0" err="1"/>
              <a:t>levels</a:t>
            </a:r>
            <a:r>
              <a:rPr lang="fi-FI" altLang="fi-FI" sz="2400" dirty="0"/>
              <a:t>, </a:t>
            </a:r>
            <a:r>
              <a:rPr lang="fi-FI" altLang="fi-FI" sz="2400" dirty="0" err="1"/>
              <a:t>which</a:t>
            </a:r>
            <a:r>
              <a:rPr lang="fi-FI" altLang="fi-FI" sz="2400" dirty="0"/>
              <a:t> </a:t>
            </a:r>
            <a:r>
              <a:rPr lang="fi-FI" altLang="fi-FI" sz="2400" dirty="0" err="1"/>
              <a:t>are</a:t>
            </a:r>
            <a:r>
              <a:rPr lang="fi-FI" altLang="fi-FI" sz="2400" dirty="0"/>
              <a:t> to </a:t>
            </a:r>
            <a:r>
              <a:rPr lang="fi-FI" altLang="fi-FI" sz="2400" dirty="0" err="1"/>
              <a:t>be</a:t>
            </a:r>
            <a:r>
              <a:rPr lang="fi-FI" altLang="fi-FI" sz="2400" dirty="0"/>
              <a:t> </a:t>
            </a:r>
            <a:r>
              <a:rPr lang="fi-FI" altLang="fi-FI" sz="2400" dirty="0" err="1"/>
              <a:t>played</a:t>
            </a:r>
            <a:r>
              <a:rPr lang="fi-FI" altLang="fi-FI" sz="2400" dirty="0"/>
              <a:t>  </a:t>
            </a:r>
            <a:r>
              <a:rPr lang="fi-FI" altLang="fi-FI" sz="2400" dirty="0" err="1"/>
              <a:t>after</a:t>
            </a:r>
            <a:r>
              <a:rPr lang="fi-FI" altLang="fi-FI" sz="2400" dirty="0"/>
              <a:t> </a:t>
            </a:r>
            <a:r>
              <a:rPr lang="fi-FI" altLang="fi-FI" sz="2400" dirty="0" err="1"/>
              <a:t>the</a:t>
            </a:r>
            <a:r>
              <a:rPr lang="fi-FI" altLang="fi-FI" sz="2400" dirty="0"/>
              <a:t> </a:t>
            </a:r>
            <a:r>
              <a:rPr lang="fi-FI" altLang="fi-FI" sz="2400" dirty="0" err="1"/>
              <a:t>corresponding</a:t>
            </a:r>
            <a:r>
              <a:rPr lang="fi-FI" altLang="fi-FI" sz="2400" dirty="0"/>
              <a:t> </a:t>
            </a:r>
            <a:r>
              <a:rPr lang="fi-FI" altLang="fi-FI" sz="2400" dirty="0" err="1"/>
              <a:t>lessons</a:t>
            </a:r>
            <a:r>
              <a:rPr lang="fi-FI" altLang="fi-FI" sz="2400" dirty="0"/>
              <a:t>.</a:t>
            </a:r>
            <a:endParaRPr lang="fi-FI" dirty="0"/>
          </a:p>
        </p:txBody>
      </p:sp>
      <p:sp>
        <p:nvSpPr>
          <p:cNvPr id="4" name="Rectangle 1">
            <a:extLst>
              <a:ext uri="{FF2B5EF4-FFF2-40B4-BE49-F238E27FC236}">
                <a16:creationId xmlns:a16="http://schemas.microsoft.com/office/drawing/2014/main" id="{F3D89563-90FE-D843-90FF-919EFBAFD94A}"/>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
        <p:nvSpPr>
          <p:cNvPr id="5" name="Rectangle 2">
            <a:extLst>
              <a:ext uri="{FF2B5EF4-FFF2-40B4-BE49-F238E27FC236}">
                <a16:creationId xmlns:a16="http://schemas.microsoft.com/office/drawing/2014/main" id="{5600493E-3745-4148-91B2-370A65439361}"/>
              </a:ext>
            </a:extLst>
          </p:cNvPr>
          <p:cNvSpPr>
            <a:spLocks noChangeArrowheads="1"/>
          </p:cNvSpPr>
          <p:nvPr/>
        </p:nvSpPr>
        <p:spPr bwMode="auto">
          <a:xfrm>
            <a:off x="755576" y="3140968"/>
            <a:ext cx="2448272" cy="2490602"/>
          </a:xfrm>
          <a:prstGeom prst="rect">
            <a:avLst/>
          </a:prstGeom>
          <a:noFill/>
          <a:ln w="57240">
            <a:solidFill>
              <a:srgbClr val="222B6A"/>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ts val="650"/>
              </a:spcBef>
              <a:buClr>
                <a:srgbClr val="006600"/>
              </a:buClr>
              <a:buSzPct val="100000"/>
              <a:buFont typeface="Arial" panose="020B0604020202020204" pitchFamily="34" charset="0"/>
              <a:buChar char="•"/>
              <a:defRPr sz="2600">
                <a:solidFill>
                  <a:srgbClr val="4D4D4D"/>
                </a:solidFill>
                <a:latin typeface="Arial" panose="020B0604020202020204" pitchFamily="34" charset="0"/>
                <a:ea typeface="MS Gothic" panose="020B0609070205080204" pitchFamily="49" charset="-128"/>
              </a:defRPr>
            </a:lvl1pPr>
            <a:lvl2pPr marL="742950" indent="-285750">
              <a:spcBef>
                <a:spcPts val="600"/>
              </a:spcBef>
              <a:buClr>
                <a:srgbClr val="006600"/>
              </a:buClr>
              <a:buSzPct val="100000"/>
              <a:buFont typeface="Arial" panose="020B0604020202020204" pitchFamily="34" charset="0"/>
              <a:buChar char="–"/>
              <a:defRPr sz="2400">
                <a:solidFill>
                  <a:srgbClr val="4D4D4D"/>
                </a:solidFill>
                <a:latin typeface="Arial" panose="020B0604020202020204" pitchFamily="34" charset="0"/>
                <a:ea typeface="MS Gothic" panose="020B0609070205080204" pitchFamily="49" charset="-128"/>
              </a:defRPr>
            </a:lvl2pPr>
            <a:lvl3pPr marL="1143000" indent="-228600">
              <a:spcBef>
                <a:spcPts val="550"/>
              </a:spcBef>
              <a:buClr>
                <a:srgbClr val="006600"/>
              </a:buClr>
              <a:buSzPct val="100000"/>
              <a:buFont typeface="Wingdings" panose="05000000000000000000" pitchFamily="2" charset="2"/>
              <a:buChar char=""/>
              <a:defRPr sz="2200">
                <a:solidFill>
                  <a:srgbClr val="4D4D4D"/>
                </a:solidFill>
                <a:latin typeface="Arial" panose="020B0604020202020204" pitchFamily="34" charset="0"/>
                <a:ea typeface="MS Gothic" panose="020B0609070205080204" pitchFamily="49" charset="-128"/>
              </a:defRPr>
            </a:lvl3pPr>
            <a:lvl4pPr marL="1600200" indent="-228600">
              <a:spcBef>
                <a:spcPts val="500"/>
              </a:spcBef>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4pPr>
            <a:lvl5pPr marL="2057400" indent="-228600">
              <a:spcBef>
                <a:spcPts val="500"/>
              </a:spcBef>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5pPr>
            <a:lvl6pPr marL="25146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6pPr>
            <a:lvl7pPr marL="29718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7pPr>
            <a:lvl8pPr marL="34290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8pPr>
            <a:lvl9pPr marL="38862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9pPr>
          </a:lstStyle>
          <a:p>
            <a:pPr eaLnBrk="1" hangingPunct="1">
              <a:spcBef>
                <a:spcPct val="0"/>
              </a:spcBef>
              <a:buClr>
                <a:srgbClr val="000000"/>
              </a:buClr>
              <a:buFont typeface="Arial" panose="020B0604020202020204" pitchFamily="34" charset="0"/>
              <a:buNone/>
            </a:pPr>
            <a:endParaRPr lang="fi-FI" altLang="fi-FI" sz="1800">
              <a:solidFill>
                <a:srgbClr val="222B6A"/>
              </a:solidFill>
            </a:endParaRPr>
          </a:p>
        </p:txBody>
      </p:sp>
      <p:sp>
        <p:nvSpPr>
          <p:cNvPr id="8" name="Sisällön paikkamerkki 2">
            <a:extLst>
              <a:ext uri="{FF2B5EF4-FFF2-40B4-BE49-F238E27FC236}">
                <a16:creationId xmlns:a16="http://schemas.microsoft.com/office/drawing/2014/main" id="{10A8994A-0820-3B47-A138-EC9A6CC62FC0}"/>
              </a:ext>
            </a:extLst>
          </p:cNvPr>
          <p:cNvSpPr txBox="1">
            <a:spLocks/>
          </p:cNvSpPr>
          <p:nvPr/>
        </p:nvSpPr>
        <p:spPr bwMode="auto">
          <a:xfrm>
            <a:off x="843006" y="3284984"/>
            <a:ext cx="2273412" cy="18798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lnSpc>
                <a:spcPct val="90000"/>
              </a:lnSpc>
              <a:buClr>
                <a:srgbClr val="993300"/>
              </a:buClr>
              <a:buFontTx/>
              <a:buNone/>
            </a:pPr>
            <a:r>
              <a:rPr lang="fi-FI" altLang="fi-FI" sz="1800" dirty="0">
                <a:solidFill>
                  <a:schemeClr val="bg1"/>
                </a:solidFill>
              </a:rPr>
              <a:t> </a:t>
            </a:r>
          </a:p>
          <a:p>
            <a:pPr algn="ctr" eaLnBrk="1" hangingPunct="1">
              <a:lnSpc>
                <a:spcPct val="90000"/>
              </a:lnSpc>
              <a:buClr>
                <a:srgbClr val="993300"/>
              </a:buClr>
              <a:buFontTx/>
              <a:buNone/>
            </a:pPr>
            <a:r>
              <a:rPr lang="fi-FI" altLang="fi-FI" sz="1800" dirty="0" err="1">
                <a:solidFill>
                  <a:schemeClr val="tx1"/>
                </a:solidFill>
              </a:rPr>
              <a:t>Lesson</a:t>
            </a:r>
            <a:r>
              <a:rPr lang="fi-FI" altLang="fi-FI" sz="1800" dirty="0">
                <a:solidFill>
                  <a:schemeClr val="tx1"/>
                </a:solidFill>
              </a:rPr>
              <a:t>  4	Level 1</a:t>
            </a:r>
          </a:p>
          <a:p>
            <a:pPr algn="ctr" eaLnBrk="1" hangingPunct="1">
              <a:lnSpc>
                <a:spcPct val="90000"/>
              </a:lnSpc>
              <a:buClr>
                <a:srgbClr val="993300"/>
              </a:buClr>
              <a:buFontTx/>
              <a:buNone/>
            </a:pPr>
            <a:r>
              <a:rPr lang="fi-FI" altLang="fi-FI" sz="1800" dirty="0" err="1">
                <a:solidFill>
                  <a:schemeClr val="tx1"/>
                </a:solidFill>
              </a:rPr>
              <a:t>Lesson</a:t>
            </a:r>
            <a:r>
              <a:rPr lang="fi-FI" altLang="fi-FI" sz="1800" dirty="0">
                <a:solidFill>
                  <a:schemeClr val="tx1"/>
                </a:solidFill>
              </a:rPr>
              <a:t>  6	Level 2</a:t>
            </a:r>
          </a:p>
          <a:p>
            <a:pPr algn="ctr" eaLnBrk="1" hangingPunct="1">
              <a:lnSpc>
                <a:spcPct val="90000"/>
              </a:lnSpc>
              <a:buClr>
                <a:srgbClr val="993300"/>
              </a:buClr>
              <a:buFontTx/>
              <a:buNone/>
            </a:pPr>
            <a:r>
              <a:rPr lang="fi-FI" altLang="fi-FI" sz="1800" dirty="0" err="1">
                <a:solidFill>
                  <a:schemeClr val="tx1"/>
                </a:solidFill>
              </a:rPr>
              <a:t>Lesson</a:t>
            </a:r>
            <a:r>
              <a:rPr lang="fi-FI" altLang="fi-FI" sz="1800" dirty="0">
                <a:solidFill>
                  <a:schemeClr val="tx1"/>
                </a:solidFill>
              </a:rPr>
              <a:t> 7	Level 3</a:t>
            </a:r>
          </a:p>
          <a:p>
            <a:pPr algn="ctr" eaLnBrk="1" hangingPunct="1">
              <a:lnSpc>
                <a:spcPct val="90000"/>
              </a:lnSpc>
              <a:buClr>
                <a:srgbClr val="993300"/>
              </a:buClr>
              <a:buFontTx/>
              <a:buNone/>
            </a:pPr>
            <a:r>
              <a:rPr lang="fi-FI" altLang="fi-FI" sz="1800" dirty="0" err="1">
                <a:solidFill>
                  <a:schemeClr val="tx1"/>
                </a:solidFill>
              </a:rPr>
              <a:t>Lesson</a:t>
            </a:r>
            <a:r>
              <a:rPr lang="fi-FI" altLang="fi-FI" sz="1800" dirty="0">
                <a:solidFill>
                  <a:schemeClr val="tx1"/>
                </a:solidFill>
              </a:rPr>
              <a:t> 8	Level 4</a:t>
            </a:r>
          </a:p>
          <a:p>
            <a:pPr algn="ctr" eaLnBrk="1" hangingPunct="1">
              <a:lnSpc>
                <a:spcPct val="90000"/>
              </a:lnSpc>
              <a:buClr>
                <a:srgbClr val="993300"/>
              </a:buClr>
              <a:buFontTx/>
              <a:buNone/>
            </a:pPr>
            <a:r>
              <a:rPr lang="fi-FI" altLang="fi-FI" sz="1800" dirty="0">
                <a:solidFill>
                  <a:schemeClr val="tx1"/>
                </a:solidFill>
              </a:rPr>
              <a:t> </a:t>
            </a:r>
            <a:r>
              <a:rPr lang="fi-FI" altLang="fi-FI" sz="1800" dirty="0" err="1">
                <a:solidFill>
                  <a:schemeClr val="tx1"/>
                </a:solidFill>
              </a:rPr>
              <a:t>Lesson</a:t>
            </a:r>
            <a:r>
              <a:rPr lang="fi-FI" altLang="fi-FI" sz="1800" dirty="0">
                <a:solidFill>
                  <a:schemeClr val="tx1"/>
                </a:solidFill>
              </a:rPr>
              <a:t> 10 Level 5</a:t>
            </a:r>
            <a:endParaRPr lang="fi-FI" sz="1800" dirty="0"/>
          </a:p>
        </p:txBody>
      </p:sp>
      <p:pic>
        <p:nvPicPr>
          <p:cNvPr id="9219" name="Picture 3" descr="Y:\KiVa_Englanti\Peliopas\U1_Peliopas\kuvat\bubbles-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3471" y="2996288"/>
            <a:ext cx="4248889" cy="2664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52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6627CB9B-19FE-A04B-8354-ADB2BEBC89DF}"/>
              </a:ext>
            </a:extLst>
          </p:cNvPr>
          <p:cNvSpPr>
            <a:spLocks noGrp="1"/>
          </p:cNvSpPr>
          <p:nvPr>
            <p:ph type="title"/>
          </p:nvPr>
        </p:nvSpPr>
        <p:spPr>
          <a:xfrm>
            <a:off x="611560" y="404664"/>
            <a:ext cx="7920880" cy="1066800"/>
          </a:xfrm>
        </p:spPr>
        <p:txBody>
          <a:bodyPr/>
          <a:lstStyle/>
          <a:p>
            <a:r>
              <a:rPr lang="fi-FI" dirty="0" err="1"/>
              <a:t>KiVa</a:t>
            </a:r>
            <a:r>
              <a:rPr lang="fi-FI" dirty="0"/>
              <a:t> </a:t>
            </a:r>
            <a:r>
              <a:rPr lang="fi-FI" dirty="0" err="1"/>
              <a:t>Game</a:t>
            </a:r>
            <a:r>
              <a:rPr lang="fi-FI" dirty="0"/>
              <a:t> 2</a:t>
            </a:r>
          </a:p>
        </p:txBody>
      </p:sp>
      <p:sp>
        <p:nvSpPr>
          <p:cNvPr id="3" name="Sisällön paikkamerkki 2">
            <a:extLst>
              <a:ext uri="{FF2B5EF4-FFF2-40B4-BE49-F238E27FC236}">
                <a16:creationId xmlns:a16="http://schemas.microsoft.com/office/drawing/2014/main" id="{7A4F0E25-6529-8C46-8EAC-88F21152BF56}"/>
              </a:ext>
            </a:extLst>
          </p:cNvPr>
          <p:cNvSpPr>
            <a:spLocks noGrp="1"/>
          </p:cNvSpPr>
          <p:nvPr>
            <p:ph idx="1"/>
          </p:nvPr>
        </p:nvSpPr>
        <p:spPr>
          <a:xfrm>
            <a:off x="467544" y="2348880"/>
            <a:ext cx="7776864" cy="792088"/>
          </a:xfrm>
        </p:spPr>
        <p:txBody>
          <a:bodyPr>
            <a:normAutofit fontScale="25000" lnSpcReduction="20000"/>
          </a:bodyPr>
          <a:lstStyle/>
          <a:p>
            <a:r>
              <a:rPr lang="fi-FI" altLang="fi-FI" sz="9600" dirty="0" err="1">
                <a:solidFill>
                  <a:srgbClr val="595959"/>
                </a:solidFill>
                <a:latin typeface="Calibri" panose="020F0502020204030204" pitchFamily="34" charset="0"/>
                <a:cs typeface="Calibri" panose="020F0502020204030204" pitchFamily="34" charset="0"/>
              </a:rPr>
              <a:t>The</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game</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has</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five</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levels</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which</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are</a:t>
            </a:r>
            <a:r>
              <a:rPr lang="fi-FI" altLang="fi-FI" sz="9600" dirty="0">
                <a:solidFill>
                  <a:srgbClr val="595959"/>
                </a:solidFill>
                <a:latin typeface="Calibri" panose="020F0502020204030204" pitchFamily="34" charset="0"/>
                <a:cs typeface="Calibri" panose="020F0502020204030204" pitchFamily="34" charset="0"/>
              </a:rPr>
              <a:t> to </a:t>
            </a:r>
            <a:r>
              <a:rPr lang="fi-FI" altLang="fi-FI" sz="9600" dirty="0" err="1">
                <a:solidFill>
                  <a:srgbClr val="595959"/>
                </a:solidFill>
                <a:latin typeface="Calibri" panose="020F0502020204030204" pitchFamily="34" charset="0"/>
                <a:cs typeface="Calibri" panose="020F0502020204030204" pitchFamily="34" charset="0"/>
              </a:rPr>
              <a:t>be</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played</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after</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the</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corresponding</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lessons</a:t>
            </a:r>
            <a:r>
              <a:rPr lang="fi-FI" altLang="fi-FI" sz="9600" dirty="0">
                <a:solidFill>
                  <a:srgbClr val="595959"/>
                </a:solidFill>
                <a:latin typeface="Calibri" panose="020F0502020204030204" pitchFamily="34" charset="0"/>
                <a:cs typeface="Calibri" panose="020F0502020204030204" pitchFamily="34" charset="0"/>
              </a:rPr>
              <a:t>. </a:t>
            </a:r>
          </a:p>
          <a:p>
            <a:r>
              <a:rPr lang="fi-FI" altLang="fi-FI" sz="9600" dirty="0" err="1">
                <a:solidFill>
                  <a:srgbClr val="595959"/>
                </a:solidFill>
                <a:latin typeface="Calibri" panose="020F0502020204030204" pitchFamily="34" charset="0"/>
                <a:cs typeface="Calibri" panose="020F0502020204030204" pitchFamily="34" charset="0"/>
              </a:rPr>
              <a:t>Every</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level</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consists</a:t>
            </a:r>
            <a:r>
              <a:rPr lang="fi-FI" altLang="fi-FI" sz="9600" dirty="0">
                <a:solidFill>
                  <a:srgbClr val="595959"/>
                </a:solidFill>
                <a:latin typeface="Calibri" panose="020F0502020204030204" pitchFamily="34" charset="0"/>
                <a:cs typeface="Calibri" panose="020F0502020204030204" pitchFamily="34" charset="0"/>
              </a:rPr>
              <a:t> of </a:t>
            </a:r>
            <a:r>
              <a:rPr lang="fi-FI" altLang="fi-FI" sz="9600" dirty="0" err="1">
                <a:solidFill>
                  <a:srgbClr val="595959"/>
                </a:solidFill>
                <a:latin typeface="Calibri" panose="020F0502020204030204" pitchFamily="34" charset="0"/>
                <a:cs typeface="Calibri" panose="020F0502020204030204" pitchFamily="34" charset="0"/>
              </a:rPr>
              <a:t>three</a:t>
            </a:r>
            <a:r>
              <a:rPr lang="fi-FI" altLang="fi-FI" sz="9600" dirty="0">
                <a:solidFill>
                  <a:srgbClr val="595959"/>
                </a:solidFill>
                <a:latin typeface="Calibri" panose="020F0502020204030204" pitchFamily="34" charset="0"/>
                <a:cs typeface="Calibri" panose="020F0502020204030204" pitchFamily="34" charset="0"/>
              </a:rPr>
              <a:t> </a:t>
            </a:r>
            <a:r>
              <a:rPr lang="fi-FI" altLang="fi-FI" sz="9600" dirty="0" err="1">
                <a:solidFill>
                  <a:srgbClr val="595959"/>
                </a:solidFill>
                <a:latin typeface="Calibri" panose="020F0502020204030204" pitchFamily="34" charset="0"/>
                <a:cs typeface="Calibri" panose="020F0502020204030204" pitchFamily="34" charset="0"/>
              </a:rPr>
              <a:t>sections</a:t>
            </a:r>
            <a:r>
              <a:rPr lang="fi-FI" altLang="fi-FI" sz="8000" dirty="0">
                <a:solidFill>
                  <a:srgbClr val="595959"/>
                </a:solidFill>
                <a:latin typeface="Calibri" panose="020F0502020204030204" pitchFamily="34" charset="0"/>
                <a:cs typeface="Calibri" panose="020F0502020204030204" pitchFamily="34" charset="0"/>
              </a:rPr>
              <a:t>.</a:t>
            </a:r>
          </a:p>
          <a:p>
            <a:endParaRPr lang="fi-FI" altLang="fi-FI" sz="2400" dirty="0">
              <a:solidFill>
                <a:srgbClr val="595959"/>
              </a:solidFill>
            </a:endParaRPr>
          </a:p>
          <a:p>
            <a:endParaRPr lang="fi-FI" dirty="0"/>
          </a:p>
        </p:txBody>
      </p:sp>
      <p:sp>
        <p:nvSpPr>
          <p:cNvPr id="4" name="Rectangle 1">
            <a:extLst>
              <a:ext uri="{FF2B5EF4-FFF2-40B4-BE49-F238E27FC236}">
                <a16:creationId xmlns:a16="http://schemas.microsoft.com/office/drawing/2014/main" id="{F3D89563-90FE-D843-90FF-919EFBAFD94A}"/>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
        <p:nvSpPr>
          <p:cNvPr id="5" name="Rectangle 2">
            <a:extLst>
              <a:ext uri="{FF2B5EF4-FFF2-40B4-BE49-F238E27FC236}">
                <a16:creationId xmlns:a16="http://schemas.microsoft.com/office/drawing/2014/main" id="{5600493E-3745-4148-91B2-370A65439361}"/>
              </a:ext>
            </a:extLst>
          </p:cNvPr>
          <p:cNvSpPr>
            <a:spLocks noChangeArrowheads="1"/>
          </p:cNvSpPr>
          <p:nvPr/>
        </p:nvSpPr>
        <p:spPr bwMode="auto">
          <a:xfrm>
            <a:off x="755576" y="3830627"/>
            <a:ext cx="2448272" cy="2490602"/>
          </a:xfrm>
          <a:prstGeom prst="rect">
            <a:avLst/>
          </a:prstGeom>
          <a:noFill/>
          <a:ln w="57240">
            <a:solidFill>
              <a:srgbClr val="222B6A"/>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ts val="650"/>
              </a:spcBef>
              <a:buClr>
                <a:srgbClr val="006600"/>
              </a:buClr>
              <a:buSzPct val="100000"/>
              <a:buFont typeface="Arial" panose="020B0604020202020204" pitchFamily="34" charset="0"/>
              <a:buChar char="•"/>
              <a:defRPr sz="2600">
                <a:solidFill>
                  <a:srgbClr val="4D4D4D"/>
                </a:solidFill>
                <a:latin typeface="Arial" panose="020B0604020202020204" pitchFamily="34" charset="0"/>
                <a:ea typeface="MS Gothic" panose="020B0609070205080204" pitchFamily="49" charset="-128"/>
              </a:defRPr>
            </a:lvl1pPr>
            <a:lvl2pPr marL="742950" indent="-285750">
              <a:spcBef>
                <a:spcPts val="600"/>
              </a:spcBef>
              <a:buClr>
                <a:srgbClr val="006600"/>
              </a:buClr>
              <a:buSzPct val="100000"/>
              <a:buFont typeface="Arial" panose="020B0604020202020204" pitchFamily="34" charset="0"/>
              <a:buChar char="–"/>
              <a:defRPr sz="2400">
                <a:solidFill>
                  <a:srgbClr val="4D4D4D"/>
                </a:solidFill>
                <a:latin typeface="Arial" panose="020B0604020202020204" pitchFamily="34" charset="0"/>
                <a:ea typeface="MS Gothic" panose="020B0609070205080204" pitchFamily="49" charset="-128"/>
              </a:defRPr>
            </a:lvl2pPr>
            <a:lvl3pPr marL="1143000" indent="-228600">
              <a:spcBef>
                <a:spcPts val="550"/>
              </a:spcBef>
              <a:buClr>
                <a:srgbClr val="006600"/>
              </a:buClr>
              <a:buSzPct val="100000"/>
              <a:buFont typeface="Wingdings" panose="05000000000000000000" pitchFamily="2" charset="2"/>
              <a:buChar char=""/>
              <a:defRPr sz="2200">
                <a:solidFill>
                  <a:srgbClr val="4D4D4D"/>
                </a:solidFill>
                <a:latin typeface="Arial" panose="020B0604020202020204" pitchFamily="34" charset="0"/>
                <a:ea typeface="MS Gothic" panose="020B0609070205080204" pitchFamily="49" charset="-128"/>
              </a:defRPr>
            </a:lvl3pPr>
            <a:lvl4pPr marL="1600200" indent="-228600">
              <a:spcBef>
                <a:spcPts val="500"/>
              </a:spcBef>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4pPr>
            <a:lvl5pPr marL="2057400" indent="-228600">
              <a:spcBef>
                <a:spcPts val="500"/>
              </a:spcBef>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5pPr>
            <a:lvl6pPr marL="25146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6pPr>
            <a:lvl7pPr marL="29718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7pPr>
            <a:lvl8pPr marL="34290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8pPr>
            <a:lvl9pPr marL="3886200" indent="-228600" defTabSz="449263" eaLnBrk="0" fontAlgn="base" hangingPunct="0">
              <a:spcBef>
                <a:spcPts val="500"/>
              </a:spcBef>
              <a:spcAft>
                <a:spcPct val="0"/>
              </a:spcAft>
              <a:buClr>
                <a:srgbClr val="006600"/>
              </a:buClr>
              <a:buSzPct val="100000"/>
              <a:buFont typeface="Arial" panose="020B0604020202020204" pitchFamily="34" charset="0"/>
              <a:buChar char="»"/>
              <a:defRPr sz="2000">
                <a:solidFill>
                  <a:srgbClr val="4D4D4D"/>
                </a:solidFill>
                <a:latin typeface="Arial" panose="020B0604020202020204" pitchFamily="34" charset="0"/>
                <a:ea typeface="MS Gothic" panose="020B0609070205080204" pitchFamily="49" charset="-128"/>
              </a:defRPr>
            </a:lvl9pPr>
          </a:lstStyle>
          <a:p>
            <a:pPr eaLnBrk="1" hangingPunct="1">
              <a:spcBef>
                <a:spcPct val="0"/>
              </a:spcBef>
              <a:buClr>
                <a:srgbClr val="000000"/>
              </a:buClr>
              <a:buFont typeface="Arial" panose="020B0604020202020204" pitchFamily="34" charset="0"/>
              <a:buNone/>
            </a:pPr>
            <a:endParaRPr lang="fi-FI" altLang="fi-FI" sz="1800">
              <a:solidFill>
                <a:srgbClr val="222B6A"/>
              </a:solidFill>
            </a:endParaRPr>
          </a:p>
        </p:txBody>
      </p:sp>
      <p:sp>
        <p:nvSpPr>
          <p:cNvPr id="8" name="Sisällön paikkamerkki 2">
            <a:extLst>
              <a:ext uri="{FF2B5EF4-FFF2-40B4-BE49-F238E27FC236}">
                <a16:creationId xmlns:a16="http://schemas.microsoft.com/office/drawing/2014/main" id="{10A8994A-0820-3B47-A138-EC9A6CC62FC0}"/>
              </a:ext>
            </a:extLst>
          </p:cNvPr>
          <p:cNvSpPr txBox="1">
            <a:spLocks/>
          </p:cNvSpPr>
          <p:nvPr/>
        </p:nvSpPr>
        <p:spPr bwMode="auto">
          <a:xfrm>
            <a:off x="843006" y="3800342"/>
            <a:ext cx="2273412" cy="15008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lnSpc>
                <a:spcPct val="90000"/>
              </a:lnSpc>
              <a:buClr>
                <a:srgbClr val="993300"/>
              </a:buClr>
              <a:buFontTx/>
              <a:buNone/>
            </a:pPr>
            <a:r>
              <a:rPr lang="fi-FI" altLang="fi-FI" sz="1800" dirty="0">
                <a:solidFill>
                  <a:schemeClr val="bg1"/>
                </a:solidFill>
              </a:rPr>
              <a:t> </a:t>
            </a:r>
          </a:p>
          <a:p>
            <a:pPr algn="ctr" eaLnBrk="1" hangingPunct="1">
              <a:lnSpc>
                <a:spcPct val="90000"/>
              </a:lnSpc>
              <a:buClr>
                <a:srgbClr val="993300"/>
              </a:buClr>
              <a:buFontTx/>
              <a:buNone/>
            </a:pPr>
            <a:r>
              <a:rPr lang="fi-FI" altLang="fi-FI" sz="1800" dirty="0" err="1">
                <a:solidFill>
                  <a:schemeClr val="tx1"/>
                </a:solidFill>
              </a:rPr>
              <a:t>Lesson</a:t>
            </a:r>
            <a:r>
              <a:rPr lang="fi-FI" altLang="fi-FI" sz="1800" dirty="0">
                <a:solidFill>
                  <a:schemeClr val="tx1"/>
                </a:solidFill>
              </a:rPr>
              <a:t> 3	Level 1</a:t>
            </a:r>
          </a:p>
          <a:p>
            <a:pPr algn="ctr" eaLnBrk="1" hangingPunct="1">
              <a:lnSpc>
                <a:spcPct val="90000"/>
              </a:lnSpc>
              <a:buClr>
                <a:srgbClr val="993300"/>
              </a:buClr>
              <a:buFontTx/>
              <a:buNone/>
            </a:pPr>
            <a:r>
              <a:rPr lang="fi-FI" altLang="fi-FI" sz="1800" dirty="0" err="1">
                <a:solidFill>
                  <a:schemeClr val="tx1"/>
                </a:solidFill>
              </a:rPr>
              <a:t>Lesson</a:t>
            </a:r>
            <a:r>
              <a:rPr lang="fi-FI" altLang="fi-FI" sz="1800" dirty="0">
                <a:solidFill>
                  <a:schemeClr val="tx1"/>
                </a:solidFill>
              </a:rPr>
              <a:t> 6	Level 2</a:t>
            </a:r>
          </a:p>
          <a:p>
            <a:pPr algn="ctr" eaLnBrk="1" hangingPunct="1">
              <a:lnSpc>
                <a:spcPct val="90000"/>
              </a:lnSpc>
              <a:buClr>
                <a:srgbClr val="993300"/>
              </a:buClr>
              <a:buFontTx/>
              <a:buNone/>
            </a:pPr>
            <a:r>
              <a:rPr lang="fi-FI" altLang="fi-FI" sz="1800" dirty="0" err="1">
                <a:solidFill>
                  <a:schemeClr val="tx1"/>
                </a:solidFill>
              </a:rPr>
              <a:t>Lesson</a:t>
            </a:r>
            <a:r>
              <a:rPr lang="fi-FI" altLang="fi-FI" sz="1800" dirty="0">
                <a:solidFill>
                  <a:schemeClr val="tx1"/>
                </a:solidFill>
              </a:rPr>
              <a:t> 8	Level 3</a:t>
            </a:r>
          </a:p>
          <a:p>
            <a:pPr algn="ctr" eaLnBrk="1" hangingPunct="1">
              <a:lnSpc>
                <a:spcPct val="90000"/>
              </a:lnSpc>
              <a:buClr>
                <a:srgbClr val="993300"/>
              </a:buClr>
              <a:buFontTx/>
              <a:buNone/>
            </a:pPr>
            <a:r>
              <a:rPr lang="fi-FI" altLang="fi-FI" sz="1800" dirty="0" err="1">
                <a:solidFill>
                  <a:schemeClr val="tx1"/>
                </a:solidFill>
              </a:rPr>
              <a:t>Lesson</a:t>
            </a:r>
            <a:r>
              <a:rPr lang="fi-FI" altLang="fi-FI" sz="1800" dirty="0">
                <a:solidFill>
                  <a:schemeClr val="tx1"/>
                </a:solidFill>
              </a:rPr>
              <a:t> 9	Level 4</a:t>
            </a:r>
          </a:p>
          <a:p>
            <a:pPr algn="ctr" eaLnBrk="1" hangingPunct="1">
              <a:lnSpc>
                <a:spcPct val="90000"/>
              </a:lnSpc>
              <a:buClr>
                <a:srgbClr val="993300"/>
              </a:buClr>
              <a:buFontTx/>
              <a:buNone/>
            </a:pPr>
            <a:r>
              <a:rPr lang="fi-FI" altLang="fi-FI" sz="1800" dirty="0">
                <a:solidFill>
                  <a:schemeClr val="tx1"/>
                </a:solidFill>
              </a:rPr>
              <a:t>Lesson10	Level 5</a:t>
            </a:r>
            <a:endParaRPr lang="fi-FI" sz="1600" dirty="0"/>
          </a:p>
        </p:txBody>
      </p:sp>
      <p:pic>
        <p:nvPicPr>
          <p:cNvPr id="7322" name="Picture 154" descr="Y:\KiVa_Englanti\Peliopas\U2_Peliopas\screenshotit eng\logo_ican.t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41672" y="3353588"/>
            <a:ext cx="1494467" cy="1548000"/>
          </a:xfrm>
          <a:prstGeom prst="rect">
            <a:avLst/>
          </a:prstGeom>
          <a:noFill/>
          <a:extLst>
            <a:ext uri="{909E8E84-426E-40DD-AFC4-6F175D3DCCD1}">
              <a14:hiddenFill xmlns:a14="http://schemas.microsoft.com/office/drawing/2010/main">
                <a:solidFill>
                  <a:srgbClr val="FFFFFF"/>
                </a:solidFill>
              </a14:hiddenFill>
            </a:ext>
          </a:extLst>
        </p:spPr>
      </p:pic>
      <p:pic>
        <p:nvPicPr>
          <p:cNvPr id="7323" name="Picture 155" descr="Y:\KiVa_Englanti\Peliopas\U2_Peliopas\screenshotit eng\logo_iknow.t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29361" y="3353588"/>
            <a:ext cx="1512311" cy="1548000"/>
          </a:xfrm>
          <a:prstGeom prst="rect">
            <a:avLst/>
          </a:prstGeom>
          <a:noFill/>
          <a:extLst>
            <a:ext uri="{909E8E84-426E-40DD-AFC4-6F175D3DCCD1}">
              <a14:hiddenFill xmlns:a14="http://schemas.microsoft.com/office/drawing/2010/main">
                <a:solidFill>
                  <a:srgbClr val="FFFFFF"/>
                </a:solidFill>
              </a14:hiddenFill>
            </a:ext>
          </a:extLst>
        </p:spPr>
      </p:pic>
      <p:pic>
        <p:nvPicPr>
          <p:cNvPr id="7324" name="Picture 156" descr="Y:\KiVa_Englanti\Peliopas\U2_Peliopas\screenshotit eng\logo_ido.t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76256" y="3353588"/>
            <a:ext cx="1496686" cy="15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6750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6627CB9B-19FE-A04B-8354-ADB2BEBC89DF}"/>
              </a:ext>
            </a:extLst>
          </p:cNvPr>
          <p:cNvSpPr>
            <a:spLocks noGrp="1"/>
          </p:cNvSpPr>
          <p:nvPr>
            <p:ph type="title"/>
          </p:nvPr>
        </p:nvSpPr>
        <p:spPr>
          <a:xfrm>
            <a:off x="611560" y="552436"/>
            <a:ext cx="7920880" cy="1066800"/>
          </a:xfrm>
        </p:spPr>
        <p:txBody>
          <a:bodyPr/>
          <a:lstStyle/>
          <a:p>
            <a:r>
              <a:rPr lang="fi-FI" dirty="0" err="1"/>
              <a:t>KiVa</a:t>
            </a:r>
            <a:r>
              <a:rPr lang="fi-FI" dirty="0"/>
              <a:t> </a:t>
            </a:r>
            <a:r>
              <a:rPr lang="fi-FI" dirty="0" err="1"/>
              <a:t>Game</a:t>
            </a:r>
            <a:r>
              <a:rPr lang="fi-FI" dirty="0"/>
              <a:t> 2</a:t>
            </a:r>
          </a:p>
        </p:txBody>
      </p:sp>
      <p:sp>
        <p:nvSpPr>
          <p:cNvPr id="3" name="Sisällön paikkamerkki 2">
            <a:extLst>
              <a:ext uri="{FF2B5EF4-FFF2-40B4-BE49-F238E27FC236}">
                <a16:creationId xmlns:a16="http://schemas.microsoft.com/office/drawing/2014/main" id="{7A4F0E25-6529-8C46-8EAC-88F21152BF56}"/>
              </a:ext>
            </a:extLst>
          </p:cNvPr>
          <p:cNvSpPr>
            <a:spLocks noGrp="1"/>
          </p:cNvSpPr>
          <p:nvPr>
            <p:ph idx="1"/>
          </p:nvPr>
        </p:nvSpPr>
        <p:spPr>
          <a:xfrm>
            <a:off x="0" y="2157470"/>
            <a:ext cx="8964488" cy="4151850"/>
          </a:xfrm>
        </p:spPr>
        <p:txBody>
          <a:bodyPr>
            <a:normAutofit fontScale="25000" lnSpcReduction="20000"/>
          </a:bodyPr>
          <a:lstStyle/>
          <a:p>
            <a:pPr marL="402336" lvl="1" indent="0">
              <a:buNone/>
            </a:pPr>
            <a:r>
              <a:rPr lang="fi-FI" altLang="fi-FI" sz="12800" b="1" dirty="0">
                <a:solidFill>
                  <a:srgbClr val="9ABF34"/>
                </a:solidFill>
                <a:latin typeface="Calibri" panose="020F0502020204030204" pitchFamily="34" charset="0"/>
                <a:cs typeface="Calibri" panose="020F0502020204030204" pitchFamily="34" charset="0"/>
              </a:rPr>
              <a:t>I KNOW</a:t>
            </a:r>
            <a:r>
              <a:rPr lang="fi-FI" altLang="fi-FI" sz="12800" dirty="0">
                <a:latin typeface="Calibri" panose="020F0502020204030204" pitchFamily="34" charset="0"/>
                <a:cs typeface="Calibri" panose="020F0502020204030204" pitchFamily="34" charset="0"/>
              </a:rPr>
              <a:t>: </a:t>
            </a:r>
            <a:r>
              <a:rPr lang="fi-FI" altLang="fi-FI" sz="12800" dirty="0" smtClean="0">
                <a:latin typeface="Calibri" panose="020F0502020204030204" pitchFamily="34" charset="0"/>
                <a:cs typeface="Calibri" panose="020F0502020204030204" pitchFamily="34" charset="0"/>
              </a:rPr>
              <a:t>pupils </a:t>
            </a:r>
            <a:r>
              <a:rPr lang="fi-FI" altLang="fi-FI" sz="12800" dirty="0">
                <a:latin typeface="Calibri" panose="020F0502020204030204" pitchFamily="34" charset="0"/>
                <a:cs typeface="Calibri" panose="020F0502020204030204" pitchFamily="34" charset="0"/>
              </a:rPr>
              <a:t>learn about bullying, they are tested for what they have learned during the lessons</a:t>
            </a:r>
            <a:r>
              <a:rPr lang="fi-FI" altLang="fi-FI" sz="12800" dirty="0" smtClean="0">
                <a:latin typeface="Calibri" panose="020F0502020204030204" pitchFamily="34" charset="0"/>
                <a:cs typeface="Calibri" panose="020F0502020204030204" pitchFamily="34" charset="0"/>
              </a:rPr>
              <a:t>.</a:t>
            </a:r>
          </a:p>
          <a:p>
            <a:pPr marL="402336" lvl="1" indent="0">
              <a:buNone/>
            </a:pPr>
            <a:endParaRPr lang="fi-FI" altLang="fi-FI" sz="12800" dirty="0">
              <a:latin typeface="Calibri" panose="020F0502020204030204" pitchFamily="34" charset="0"/>
              <a:cs typeface="Calibri" panose="020F0502020204030204" pitchFamily="34" charset="0"/>
            </a:endParaRPr>
          </a:p>
          <a:p>
            <a:pPr marL="402336" lvl="1" indent="0">
              <a:buNone/>
            </a:pPr>
            <a:r>
              <a:rPr lang="fi-FI" altLang="fi-FI" sz="12800" b="1" dirty="0">
                <a:solidFill>
                  <a:srgbClr val="9ABF34"/>
                </a:solidFill>
                <a:latin typeface="Calibri" panose="020F0502020204030204" pitchFamily="34" charset="0"/>
                <a:cs typeface="Calibri" panose="020F0502020204030204" pitchFamily="34" charset="0"/>
              </a:rPr>
              <a:t>I CAN</a:t>
            </a:r>
            <a:r>
              <a:rPr lang="fi-FI" altLang="fi-FI" sz="12800" dirty="0">
                <a:latin typeface="Calibri" panose="020F0502020204030204" pitchFamily="34" charset="0"/>
                <a:cs typeface="Calibri" panose="020F0502020204030204" pitchFamily="34" charset="0"/>
              </a:rPr>
              <a:t>: </a:t>
            </a:r>
            <a:r>
              <a:rPr lang="fi-FI" altLang="fi-FI" sz="12800" dirty="0" smtClean="0">
                <a:latin typeface="Calibri" panose="020F0502020204030204" pitchFamily="34" charset="0"/>
                <a:cs typeface="Calibri" panose="020F0502020204030204" pitchFamily="34" charset="0"/>
              </a:rPr>
              <a:t>pupils </a:t>
            </a:r>
            <a:r>
              <a:rPr lang="fi-FI" altLang="fi-FI" sz="12800" dirty="0">
                <a:latin typeface="Calibri" panose="020F0502020204030204" pitchFamily="34" charset="0"/>
                <a:cs typeface="Calibri" panose="020F0502020204030204" pitchFamily="34" charset="0"/>
              </a:rPr>
              <a:t>learn skills, which can be used in efforts to reduce </a:t>
            </a:r>
            <a:r>
              <a:rPr lang="fi-FI" altLang="fi-FI" sz="12800" dirty="0" smtClean="0">
                <a:latin typeface="Calibri" panose="020F0502020204030204" pitchFamily="34" charset="0"/>
                <a:cs typeface="Calibri" panose="020F0502020204030204" pitchFamily="34" charset="0"/>
              </a:rPr>
              <a:t>bullying</a:t>
            </a:r>
          </a:p>
          <a:p>
            <a:pPr marL="402336" lvl="1" indent="0">
              <a:buNone/>
            </a:pPr>
            <a:endParaRPr lang="fi-FI" altLang="fi-FI" sz="12800" dirty="0">
              <a:latin typeface="Calibri" panose="020F0502020204030204" pitchFamily="34" charset="0"/>
              <a:cs typeface="Calibri" panose="020F0502020204030204" pitchFamily="34" charset="0"/>
            </a:endParaRPr>
          </a:p>
          <a:p>
            <a:pPr marL="402336" lvl="1" indent="0">
              <a:buNone/>
            </a:pPr>
            <a:r>
              <a:rPr lang="fi-FI" altLang="fi-FI" sz="12800" b="1" dirty="0">
                <a:solidFill>
                  <a:srgbClr val="9ABF34"/>
                </a:solidFill>
                <a:latin typeface="Calibri" panose="020F0502020204030204" pitchFamily="34" charset="0"/>
                <a:cs typeface="Calibri" panose="020F0502020204030204" pitchFamily="34" charset="0"/>
              </a:rPr>
              <a:t>I DO</a:t>
            </a:r>
            <a:r>
              <a:rPr lang="fi-FI" altLang="fi-FI" sz="12800" dirty="0">
                <a:latin typeface="Calibri" panose="020F0502020204030204" pitchFamily="34" charset="0"/>
                <a:cs typeface="Calibri" panose="020F0502020204030204" pitchFamily="34" charset="0"/>
              </a:rPr>
              <a:t>: </a:t>
            </a:r>
            <a:r>
              <a:rPr lang="fi-FI" altLang="fi-FI" sz="12800" dirty="0" smtClean="0">
                <a:latin typeface="Calibri" panose="020F0502020204030204" pitchFamily="34" charset="0"/>
                <a:cs typeface="Calibri" panose="020F0502020204030204" pitchFamily="34" charset="0"/>
              </a:rPr>
              <a:t>pupils </a:t>
            </a:r>
            <a:r>
              <a:rPr lang="fi-FI" altLang="fi-FI" sz="12800" dirty="0">
                <a:latin typeface="Calibri" panose="020F0502020204030204" pitchFamily="34" charset="0"/>
                <a:cs typeface="Calibri" panose="020F0502020204030204" pitchFamily="34" charset="0"/>
              </a:rPr>
              <a:t>apply things they have learned, reflect on their own actions, and report about them.</a:t>
            </a:r>
            <a:endParaRPr lang="fi-FI" altLang="fi-FI" sz="12800" dirty="0">
              <a:solidFill>
                <a:srgbClr val="595959"/>
              </a:solidFill>
              <a:latin typeface="Calibri" panose="020F0502020204030204" pitchFamily="34" charset="0"/>
              <a:cs typeface="Calibri" panose="020F0502020204030204" pitchFamily="34" charset="0"/>
            </a:endParaRPr>
          </a:p>
          <a:p>
            <a:endParaRPr lang="fi-FI" dirty="0"/>
          </a:p>
        </p:txBody>
      </p:sp>
      <p:sp>
        <p:nvSpPr>
          <p:cNvPr id="4" name="Rectangle 1">
            <a:extLst>
              <a:ext uri="{FF2B5EF4-FFF2-40B4-BE49-F238E27FC236}">
                <a16:creationId xmlns:a16="http://schemas.microsoft.com/office/drawing/2014/main" id="{F3D89563-90FE-D843-90FF-919EFBAFD94A}"/>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Tree>
    <p:extLst>
      <p:ext uri="{BB962C8B-B14F-4D97-AF65-F5344CB8AC3E}">
        <p14:creationId xmlns:p14="http://schemas.microsoft.com/office/powerpoint/2010/main" val="3379151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a:extLst>
              <a:ext uri="{FF2B5EF4-FFF2-40B4-BE49-F238E27FC236}">
                <a16:creationId xmlns:a16="http://schemas.microsoft.com/office/drawing/2014/main" id="{722F0B6B-4D8C-7D43-919F-C6FF641FE54E}"/>
              </a:ext>
            </a:extLst>
          </p:cNvPr>
          <p:cNvSpPr>
            <a:spLocks noGrp="1" noChangeArrowheads="1"/>
          </p:cNvSpPr>
          <p:nvPr>
            <p:ph type="title"/>
          </p:nvPr>
        </p:nvSpPr>
        <p:spPr>
          <a:xfrm>
            <a:off x="630238" y="558006"/>
            <a:ext cx="7886700" cy="1132682"/>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a:t>Information for the </a:t>
            </a:r>
            <a:r>
              <a:rPr lang="fi-FI" altLang="fi-FI" dirty="0" smtClean="0"/>
              <a:t>parents- Transition Meetings</a:t>
            </a:r>
            <a:endParaRPr lang="en-GB" altLang="fi-FI" dirty="0">
              <a:latin typeface="Calibri" panose="020F0502020204030204" pitchFamily="34" charset="0"/>
              <a:cs typeface="Calibri" panose="020F0502020204030204" pitchFamily="34" charset="0"/>
            </a:endParaRPr>
          </a:p>
        </p:txBody>
      </p:sp>
      <p:sp>
        <p:nvSpPr>
          <p:cNvPr id="8" name="Tekstin paikkamerkki 1">
            <a:extLst>
              <a:ext uri="{FF2B5EF4-FFF2-40B4-BE49-F238E27FC236}">
                <a16:creationId xmlns:a16="http://schemas.microsoft.com/office/drawing/2014/main" id="{54412127-7949-FD4C-8A31-B44BBCC5F421}"/>
              </a:ext>
            </a:extLst>
          </p:cNvPr>
          <p:cNvSpPr txBox="1">
            <a:spLocks/>
          </p:cNvSpPr>
          <p:nvPr/>
        </p:nvSpPr>
        <p:spPr bwMode="auto">
          <a:xfrm>
            <a:off x="585777" y="2132856"/>
            <a:ext cx="3868737" cy="8239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i-FI" dirty="0" err="1"/>
              <a:t>Materials</a:t>
            </a:r>
            <a:endParaRPr lang="fi-FI" dirty="0"/>
          </a:p>
        </p:txBody>
      </p:sp>
      <p:sp>
        <p:nvSpPr>
          <p:cNvPr id="9" name="Rectangle 2">
            <a:extLst>
              <a:ext uri="{FF2B5EF4-FFF2-40B4-BE49-F238E27FC236}">
                <a16:creationId xmlns:a16="http://schemas.microsoft.com/office/drawing/2014/main" id="{9B43595E-9222-684A-A5EB-8A39C6D1D290}"/>
              </a:ext>
            </a:extLst>
          </p:cNvPr>
          <p:cNvSpPr txBox="1">
            <a:spLocks noChangeArrowheads="1"/>
          </p:cNvSpPr>
          <p:nvPr/>
        </p:nvSpPr>
        <p:spPr>
          <a:xfrm>
            <a:off x="595110" y="2708920"/>
            <a:ext cx="7396608" cy="3583782"/>
          </a:xfrm>
          <a:prstGeom prst="rect">
            <a:avLst/>
          </a:prstGeom>
        </p:spPr>
        <p:txBody>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defRPr/>
            </a:pPr>
            <a:r>
              <a:rPr lang="fi-FI" altLang="fi-FI" sz="2400" dirty="0">
                <a:hlinkClick r:id="rId2"/>
              </a:rPr>
              <a:t>http://data.kivaprogram.net/parents/</a:t>
            </a:r>
            <a:endParaRPr lang="fi-FI" altLang="fi-FI" sz="2400" dirty="0"/>
          </a:p>
          <a:p>
            <a:pPr marL="0" indent="0" eaLnBrk="1" hangingPunct="1">
              <a:buNone/>
              <a:defRPr/>
            </a:pPr>
            <a:endParaRPr lang="fi-FI" altLang="fi-FI" sz="2400" dirty="0"/>
          </a:p>
          <a:p>
            <a:pPr lvl="1" eaLnBrk="1" hangingPunct="1">
              <a:defRPr/>
            </a:pPr>
            <a:r>
              <a:rPr lang="fi-FI" altLang="fi-FI" dirty="0" err="1"/>
              <a:t>Information</a:t>
            </a:r>
            <a:r>
              <a:rPr lang="fi-FI" altLang="fi-FI" dirty="0"/>
              <a:t> </a:t>
            </a:r>
            <a:r>
              <a:rPr lang="fi-FI" altLang="fi-FI" dirty="0" err="1"/>
              <a:t>about</a:t>
            </a:r>
            <a:r>
              <a:rPr lang="fi-FI" altLang="fi-FI" dirty="0"/>
              <a:t> </a:t>
            </a:r>
            <a:r>
              <a:rPr lang="fi-FI" altLang="fi-FI" dirty="0" err="1"/>
              <a:t>bullying</a:t>
            </a:r>
            <a:endParaRPr lang="fi-FI" altLang="fi-FI" dirty="0"/>
          </a:p>
          <a:p>
            <a:pPr lvl="1" eaLnBrk="1" hangingPunct="1">
              <a:defRPr/>
            </a:pPr>
            <a:r>
              <a:rPr lang="fi-FI" altLang="fi-FI" dirty="0" err="1"/>
              <a:t>Information</a:t>
            </a:r>
            <a:r>
              <a:rPr lang="fi-FI" altLang="fi-FI" dirty="0"/>
              <a:t> </a:t>
            </a:r>
            <a:r>
              <a:rPr lang="fi-FI" altLang="fi-FI" dirty="0" err="1"/>
              <a:t>about</a:t>
            </a:r>
            <a:r>
              <a:rPr lang="fi-FI" altLang="fi-FI" dirty="0"/>
              <a:t>, </a:t>
            </a:r>
            <a:r>
              <a:rPr lang="fi-FI" altLang="fi-FI" dirty="0" err="1"/>
              <a:t>how</a:t>
            </a:r>
            <a:r>
              <a:rPr lang="fi-FI" altLang="fi-FI" dirty="0"/>
              <a:t> </a:t>
            </a:r>
            <a:r>
              <a:rPr lang="fi-FI" altLang="fi-FI" dirty="0" err="1"/>
              <a:t>parents</a:t>
            </a:r>
            <a:r>
              <a:rPr lang="fi-FI" altLang="fi-FI" dirty="0"/>
              <a:t> </a:t>
            </a:r>
            <a:r>
              <a:rPr lang="fi-FI" altLang="fi-FI" dirty="0" err="1"/>
              <a:t>can</a:t>
            </a:r>
            <a:r>
              <a:rPr lang="fi-FI" altLang="fi-FI" dirty="0"/>
              <a:t> help in </a:t>
            </a:r>
            <a:r>
              <a:rPr lang="fi-FI" altLang="fi-FI" dirty="0" err="1"/>
              <a:t>reducing</a:t>
            </a:r>
            <a:r>
              <a:rPr lang="fi-FI" altLang="fi-FI" dirty="0"/>
              <a:t> </a:t>
            </a:r>
            <a:r>
              <a:rPr lang="fi-FI" altLang="fi-FI" dirty="0" err="1"/>
              <a:t>bullying</a:t>
            </a:r>
            <a:r>
              <a:rPr lang="fi-FI" altLang="fi-FI" dirty="0"/>
              <a:t> and </a:t>
            </a:r>
            <a:r>
              <a:rPr lang="fi-FI" altLang="fi-FI" dirty="0" err="1"/>
              <a:t>support</a:t>
            </a:r>
            <a:r>
              <a:rPr lang="fi-FI" altLang="fi-FI" dirty="0"/>
              <a:t> a </a:t>
            </a:r>
            <a:r>
              <a:rPr lang="fi-FI" altLang="fi-FI" dirty="0" err="1"/>
              <a:t>bullied</a:t>
            </a:r>
            <a:r>
              <a:rPr lang="fi-FI" altLang="fi-FI" dirty="0"/>
              <a:t> </a:t>
            </a:r>
            <a:r>
              <a:rPr lang="fi-FI" altLang="fi-FI" dirty="0" err="1"/>
              <a:t>child</a:t>
            </a:r>
            <a:r>
              <a:rPr lang="fi-FI" altLang="fi-FI" dirty="0"/>
              <a:t>.</a:t>
            </a:r>
          </a:p>
          <a:p>
            <a:pPr marL="457200" lvl="1" indent="0" eaLnBrk="1" hangingPunct="1">
              <a:buFont typeface="Calibri" panose="020F0502020204030204" pitchFamily="34" charset="0"/>
              <a:buNone/>
              <a:defRPr/>
            </a:pPr>
            <a:endParaRPr lang="fi-FI" altLang="fi-FI" sz="1600" dirty="0"/>
          </a:p>
        </p:txBody>
      </p:sp>
      <p:sp>
        <p:nvSpPr>
          <p:cNvPr id="10" name="Tekstin paikkamerkki 2">
            <a:extLst>
              <a:ext uri="{FF2B5EF4-FFF2-40B4-BE49-F238E27FC236}">
                <a16:creationId xmlns:a16="http://schemas.microsoft.com/office/drawing/2014/main" id="{F107D473-5D0F-F54B-991D-3DBEC678470D}"/>
              </a:ext>
            </a:extLst>
          </p:cNvPr>
          <p:cNvSpPr txBox="1">
            <a:spLocks/>
          </p:cNvSpPr>
          <p:nvPr/>
        </p:nvSpPr>
        <p:spPr>
          <a:xfrm>
            <a:off x="4500513" y="2167237"/>
            <a:ext cx="3887788" cy="823912"/>
          </a:xfrm>
          <a:prstGeom prst="rect">
            <a:avLst/>
          </a:prstGeom>
        </p:spPr>
        <p:txBody>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fi-FI" dirty="0"/>
          </a:p>
        </p:txBody>
      </p:sp>
      <p:sp>
        <p:nvSpPr>
          <p:cNvPr id="11" name="Rectangle 1">
            <a:extLst>
              <a:ext uri="{FF2B5EF4-FFF2-40B4-BE49-F238E27FC236}">
                <a16:creationId xmlns:a16="http://schemas.microsoft.com/office/drawing/2014/main" id="{4337304E-8C0A-7B47-AE28-6B16AF6C21C4}"/>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r>
              <a:rPr lang="fi-FI" altLang="fi-FI" sz="1800" b="0" dirty="0">
                <a:solidFill>
                  <a:schemeClr val="bg1"/>
                </a:solidFill>
              </a:rPr>
              <a:t> – </a:t>
            </a:r>
            <a:r>
              <a:rPr lang="fi-FI" altLang="fi-FI" sz="1800" b="0" dirty="0" err="1">
                <a:solidFill>
                  <a:schemeClr val="bg1"/>
                </a:solidFill>
              </a:rPr>
              <a:t>Lessons</a:t>
            </a:r>
            <a:r>
              <a:rPr lang="fi-FI" altLang="fi-FI" sz="1800" b="0" dirty="0">
                <a:solidFill>
                  <a:schemeClr val="bg1"/>
                </a:solidFill>
              </a:rPr>
              <a:t> and </a:t>
            </a:r>
            <a:r>
              <a:rPr lang="fi-FI" altLang="fi-FI" sz="1800" b="0" dirty="0" err="1">
                <a:solidFill>
                  <a:schemeClr val="bg1"/>
                </a:solidFill>
              </a:rPr>
              <a:t>themes</a:t>
            </a:r>
            <a:endParaRPr lang="fi-FI" altLang="fi-FI" sz="1800" b="0" dirty="0">
              <a:solidFill>
                <a:schemeClr val="bg1"/>
              </a:solidFill>
            </a:endParaRPr>
          </a:p>
        </p:txBody>
      </p:sp>
    </p:spTree>
    <p:extLst>
      <p:ext uri="{BB962C8B-B14F-4D97-AF65-F5344CB8AC3E}">
        <p14:creationId xmlns:p14="http://schemas.microsoft.com/office/powerpoint/2010/main" val="4172450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a:extLst>
              <a:ext uri="{FF2B5EF4-FFF2-40B4-BE49-F238E27FC236}">
                <a16:creationId xmlns:a16="http://schemas.microsoft.com/office/drawing/2014/main" id="{722F0B6B-4D8C-7D43-919F-C6FF641FE54E}"/>
              </a:ext>
            </a:extLst>
          </p:cNvPr>
          <p:cNvSpPr>
            <a:spLocks noGrp="1" noChangeArrowheads="1"/>
          </p:cNvSpPr>
          <p:nvPr>
            <p:ph type="title"/>
          </p:nvPr>
        </p:nvSpPr>
        <p:spPr>
          <a:xfrm>
            <a:off x="630238" y="558006"/>
            <a:ext cx="7886700" cy="1132682"/>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err="1"/>
              <a:t>There’s</a:t>
            </a:r>
            <a:r>
              <a:rPr lang="fi-FI" altLang="fi-FI" dirty="0"/>
              <a:t> a </a:t>
            </a:r>
            <a:r>
              <a:rPr lang="fi-FI" altLang="fi-FI" dirty="0" err="1"/>
              <a:t>lot</a:t>
            </a:r>
            <a:r>
              <a:rPr lang="fi-FI" altLang="fi-FI" dirty="0"/>
              <a:t> of </a:t>
            </a:r>
            <a:r>
              <a:rPr lang="fi-FI" altLang="fi-FI" dirty="0" err="1"/>
              <a:t>material</a:t>
            </a:r>
            <a:r>
              <a:rPr lang="fi-FI" altLang="fi-FI" dirty="0"/>
              <a:t>!</a:t>
            </a:r>
            <a:endParaRPr lang="en-GB" altLang="fi-FI" dirty="0">
              <a:latin typeface="Calibri" panose="020F0502020204030204" pitchFamily="34" charset="0"/>
              <a:cs typeface="Calibri" panose="020F0502020204030204" pitchFamily="34" charset="0"/>
            </a:endParaRPr>
          </a:p>
        </p:txBody>
      </p:sp>
      <p:sp>
        <p:nvSpPr>
          <p:cNvPr id="8" name="Tekstin paikkamerkki 1">
            <a:extLst>
              <a:ext uri="{FF2B5EF4-FFF2-40B4-BE49-F238E27FC236}">
                <a16:creationId xmlns:a16="http://schemas.microsoft.com/office/drawing/2014/main" id="{54412127-7949-FD4C-8A31-B44BBCC5F421}"/>
              </a:ext>
            </a:extLst>
          </p:cNvPr>
          <p:cNvSpPr txBox="1">
            <a:spLocks/>
          </p:cNvSpPr>
          <p:nvPr/>
        </p:nvSpPr>
        <p:spPr bwMode="auto">
          <a:xfrm>
            <a:off x="729680" y="2420888"/>
            <a:ext cx="7684640" cy="8239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defRPr/>
            </a:pPr>
            <a:r>
              <a:rPr lang="fi-FI" altLang="fi-FI" sz="3200" dirty="0" err="1"/>
              <a:t>Choose</a:t>
            </a:r>
            <a:r>
              <a:rPr lang="fi-FI" altLang="fi-FI" sz="3200" dirty="0"/>
              <a:t> </a:t>
            </a:r>
            <a:r>
              <a:rPr lang="fi-FI" altLang="fi-FI" sz="3200" dirty="0" err="1"/>
              <a:t>the</a:t>
            </a:r>
            <a:r>
              <a:rPr lang="fi-FI" altLang="fi-FI" sz="3200" dirty="0"/>
              <a:t> </a:t>
            </a:r>
            <a:r>
              <a:rPr lang="fi-FI" altLang="fi-FI" sz="3200" dirty="0" err="1"/>
              <a:t>most</a:t>
            </a:r>
            <a:r>
              <a:rPr lang="fi-FI" altLang="fi-FI" sz="3200" dirty="0"/>
              <a:t> </a:t>
            </a:r>
            <a:r>
              <a:rPr lang="fi-FI" altLang="fi-FI" sz="3200" dirty="0" err="1"/>
              <a:t>suitable</a:t>
            </a:r>
            <a:r>
              <a:rPr lang="fi-FI" altLang="fi-FI" sz="3200" dirty="0"/>
              <a:t> for </a:t>
            </a:r>
            <a:r>
              <a:rPr lang="fi-FI" altLang="fi-FI" sz="3200" dirty="0" err="1"/>
              <a:t>your</a:t>
            </a:r>
            <a:r>
              <a:rPr lang="fi-FI" altLang="fi-FI" sz="3200" dirty="0"/>
              <a:t> </a:t>
            </a:r>
            <a:r>
              <a:rPr lang="fi-FI" altLang="fi-FI" sz="3200" dirty="0" err="1"/>
              <a:t>class</a:t>
            </a:r>
            <a:r>
              <a:rPr lang="fi-FI" altLang="fi-FI" sz="3200" dirty="0"/>
              <a:t> (and for </a:t>
            </a:r>
            <a:r>
              <a:rPr lang="fi-FI" altLang="fi-FI" sz="3200" dirty="0" err="1"/>
              <a:t>yourself</a:t>
            </a:r>
            <a:r>
              <a:rPr lang="fi-FI" altLang="fi-FI" sz="3200" dirty="0"/>
              <a:t>). </a:t>
            </a:r>
          </a:p>
          <a:p>
            <a:pPr lvl="1" eaLnBrk="1" hangingPunct="1">
              <a:defRPr/>
            </a:pPr>
            <a:r>
              <a:rPr lang="fi-FI" altLang="fi-FI" sz="3200" dirty="0"/>
              <a:t>Teachers and </a:t>
            </a:r>
            <a:r>
              <a:rPr lang="fi-FI" altLang="fi-FI" sz="3200" dirty="0" err="1"/>
              <a:t>classrooms</a:t>
            </a:r>
            <a:r>
              <a:rPr lang="fi-FI" altLang="fi-FI" sz="3200" dirty="0"/>
              <a:t> </a:t>
            </a:r>
            <a:r>
              <a:rPr lang="fi-FI" altLang="fi-FI" sz="3200" dirty="0" err="1"/>
              <a:t>are</a:t>
            </a:r>
            <a:r>
              <a:rPr lang="fi-FI" altLang="fi-FI" sz="3200" dirty="0"/>
              <a:t> </a:t>
            </a:r>
            <a:r>
              <a:rPr lang="fi-FI" altLang="fi-FI" sz="3200" dirty="0" err="1"/>
              <a:t>different</a:t>
            </a:r>
            <a:endParaRPr lang="fi-FI" altLang="fi-FI" sz="3200" dirty="0"/>
          </a:p>
          <a:p>
            <a:pPr eaLnBrk="1" hangingPunct="1">
              <a:defRPr/>
            </a:pPr>
            <a:r>
              <a:rPr lang="fi-FI" altLang="fi-FI" sz="3200" dirty="0" err="1"/>
              <a:t>It’s</a:t>
            </a:r>
            <a:r>
              <a:rPr lang="fi-FI" altLang="fi-FI" sz="3200" dirty="0"/>
              <a:t> </a:t>
            </a:r>
            <a:r>
              <a:rPr lang="fi-FI" altLang="fi-FI" sz="3200" dirty="0" err="1"/>
              <a:t>recommended</a:t>
            </a:r>
            <a:r>
              <a:rPr lang="fi-FI" altLang="fi-FI" sz="3200" dirty="0"/>
              <a:t> to </a:t>
            </a:r>
            <a:r>
              <a:rPr lang="fi-FI" altLang="fi-FI" sz="3200" dirty="0" err="1"/>
              <a:t>cover</a:t>
            </a:r>
            <a:r>
              <a:rPr lang="fi-FI" altLang="fi-FI" sz="3200" dirty="0"/>
              <a:t> </a:t>
            </a:r>
            <a:r>
              <a:rPr lang="fi-FI" altLang="fi-FI" sz="3200" dirty="0" err="1"/>
              <a:t>all</a:t>
            </a:r>
            <a:r>
              <a:rPr lang="fi-FI" altLang="fi-FI" sz="3200" dirty="0"/>
              <a:t> </a:t>
            </a:r>
            <a:r>
              <a:rPr lang="fi-FI" altLang="fi-FI" sz="3200" dirty="0" err="1"/>
              <a:t>the</a:t>
            </a:r>
            <a:r>
              <a:rPr lang="fi-FI" altLang="fi-FI" sz="3200" dirty="0"/>
              <a:t> </a:t>
            </a:r>
            <a:r>
              <a:rPr lang="fi-FI" altLang="fi-FI" sz="3200" dirty="0" err="1"/>
              <a:t>lessons</a:t>
            </a:r>
            <a:r>
              <a:rPr lang="fi-FI" altLang="fi-FI" sz="3200" dirty="0"/>
              <a:t> </a:t>
            </a:r>
            <a:r>
              <a:rPr lang="fi-FI" altLang="fi-FI" sz="3200" dirty="0" err="1"/>
              <a:t>during</a:t>
            </a:r>
            <a:r>
              <a:rPr lang="fi-FI" altLang="fi-FI" sz="3200" dirty="0"/>
              <a:t> </a:t>
            </a:r>
            <a:r>
              <a:rPr lang="fi-FI" altLang="fi-FI" sz="3200" dirty="0" err="1"/>
              <a:t>one</a:t>
            </a:r>
            <a:r>
              <a:rPr lang="fi-FI" altLang="fi-FI" sz="3200" dirty="0"/>
              <a:t> </a:t>
            </a:r>
            <a:r>
              <a:rPr lang="fi-FI" altLang="fi-FI" sz="3200" dirty="0" err="1"/>
              <a:t>school</a:t>
            </a:r>
            <a:r>
              <a:rPr lang="fi-FI" altLang="fi-FI" sz="3200" dirty="0"/>
              <a:t> </a:t>
            </a:r>
            <a:r>
              <a:rPr lang="fi-FI" altLang="fi-FI" sz="3200" dirty="0" err="1"/>
              <a:t>year</a:t>
            </a:r>
            <a:r>
              <a:rPr lang="fi-FI" altLang="fi-FI" sz="3200" dirty="0"/>
              <a:t>.</a:t>
            </a:r>
          </a:p>
        </p:txBody>
      </p:sp>
      <p:sp>
        <p:nvSpPr>
          <p:cNvPr id="11" name="Rectangle 1">
            <a:extLst>
              <a:ext uri="{FF2B5EF4-FFF2-40B4-BE49-F238E27FC236}">
                <a16:creationId xmlns:a16="http://schemas.microsoft.com/office/drawing/2014/main" id="{4337304E-8C0A-7B47-AE28-6B16AF6C21C4}"/>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a:solidFill>
                  <a:schemeClr val="bg1"/>
                </a:solidFill>
              </a:rPr>
              <a:t>Universal </a:t>
            </a:r>
            <a:r>
              <a:rPr lang="fi-FI" altLang="fi-FI" sz="1800" b="0" dirty="0" err="1">
                <a:solidFill>
                  <a:schemeClr val="bg1"/>
                </a:solidFill>
              </a:rPr>
              <a:t>actions</a:t>
            </a:r>
            <a:endParaRPr lang="en-GB" altLang="fi-FI" sz="1800" b="0" dirty="0">
              <a:solidFill>
                <a:schemeClr val="bg1"/>
              </a:solidFill>
            </a:endParaRPr>
          </a:p>
        </p:txBody>
      </p:sp>
    </p:spTree>
    <p:extLst>
      <p:ext uri="{BB962C8B-B14F-4D97-AF65-F5344CB8AC3E}">
        <p14:creationId xmlns:p14="http://schemas.microsoft.com/office/powerpoint/2010/main" val="1447028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activity </a:t>
            </a:r>
            <a:endParaRPr lang="en-GB" dirty="0"/>
          </a:p>
        </p:txBody>
      </p:sp>
      <p:sp>
        <p:nvSpPr>
          <p:cNvPr id="3" name="Content Placeholder 2"/>
          <p:cNvSpPr>
            <a:spLocks noGrp="1"/>
          </p:cNvSpPr>
          <p:nvPr>
            <p:ph idx="1"/>
          </p:nvPr>
        </p:nvSpPr>
        <p:spPr/>
        <p:txBody>
          <a:bodyPr>
            <a:normAutofit/>
          </a:bodyPr>
          <a:lstStyle/>
          <a:p>
            <a:pPr marL="0" indent="0">
              <a:buNone/>
            </a:pPr>
            <a:r>
              <a:rPr lang="en-GB" sz="3600" dirty="0" smtClean="0">
                <a:latin typeface="Calibri" panose="020F0502020204030204" pitchFamily="34" charset="0"/>
                <a:cs typeface="Calibri" panose="020F0502020204030204" pitchFamily="34" charset="0"/>
              </a:rPr>
              <a:t>Have a go at teaching a lesson with a group. </a:t>
            </a:r>
            <a:endParaRPr lang="en-GB" sz="3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24197605"/>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KiVa Lesson 1 - Title and Content">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MS Gothic"/>
        <a:cs typeface=""/>
      </a:majorFont>
      <a:minorFont>
        <a:latin typeface="Arial"/>
        <a:ea typeface="MS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defRPr kumimoji="0" lang="en-GB" altLang="fi-FI" sz="1800" b="0" i="0" u="none" strike="noStrike" cap="none" normalizeH="0" baseline="0" smtClean="0">
            <a:ln>
              <a:noFill/>
            </a:ln>
            <a:solidFill>
              <a:schemeClr val="bg1"/>
            </a:solidFill>
            <a:effectLst/>
            <a:latin typeface="Arial" panose="020B0604020202020204" pitchFamily="34" charset="0"/>
            <a:ea typeface="MS Gothic" panose="020B0609070205080204" pitchFamily="49" charset="-128"/>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defRPr kumimoji="0" lang="en-GB" altLang="fi-FI" sz="1800" b="0" i="0" u="none" strike="noStrike" cap="none" normalizeH="0" baseline="0" smtClean="0">
            <a:ln>
              <a:noFill/>
            </a:ln>
            <a:solidFill>
              <a:schemeClr val="bg1"/>
            </a:solidFill>
            <a:effectLst/>
            <a:latin typeface="Arial" panose="020B0604020202020204" pitchFamily="34" charset="0"/>
            <a:ea typeface="MS Gothic" panose="020B0609070205080204" pitchFamily="49" charset="-128"/>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5111</TotalTime>
  <Words>2057</Words>
  <Application>Microsoft Office PowerPoint</Application>
  <PresentationFormat>On-screen Show (4:3)</PresentationFormat>
  <Paragraphs>322</Paragraphs>
  <Slides>54</Slides>
  <Notes>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54</vt:i4>
      </vt:variant>
    </vt:vector>
  </HeadingPairs>
  <TitlesOfParts>
    <vt:vector size="64" baseType="lpstr">
      <vt:lpstr>MS Gothic</vt:lpstr>
      <vt:lpstr>Arial</vt:lpstr>
      <vt:lpstr>Calibri</vt:lpstr>
      <vt:lpstr>Century Gothic</vt:lpstr>
      <vt:lpstr>Gisha</vt:lpstr>
      <vt:lpstr>Times New Roman</vt:lpstr>
      <vt:lpstr>Wingdings</vt:lpstr>
      <vt:lpstr>Wingdings 3</vt:lpstr>
      <vt:lpstr>KiVa Lesson 1 - Title and Content</vt:lpstr>
      <vt:lpstr>Ion Boardroom</vt:lpstr>
      <vt:lpstr>KiVa – Anti-Bullying and Behaviour Programme</vt:lpstr>
      <vt:lpstr>PowerPoint Presentation</vt:lpstr>
      <vt:lpstr>KiVa Anti-Bullying programme</vt:lpstr>
      <vt:lpstr>Goals:</vt:lpstr>
      <vt:lpstr>What is Bullying?</vt:lpstr>
      <vt:lpstr>What is bullying?</vt:lpstr>
      <vt:lpstr>What is not bullying?</vt:lpstr>
      <vt:lpstr>Forms of bullying</vt:lpstr>
      <vt:lpstr>PowerPoint Presentation</vt:lpstr>
      <vt:lpstr>PowerPoint Presentation</vt:lpstr>
      <vt:lpstr>PowerPoint Presentation</vt:lpstr>
      <vt:lpstr>KiVa Team </vt:lpstr>
      <vt:lpstr>KiVa antibullying programme</vt:lpstr>
      <vt:lpstr>PowerPoint Presentation</vt:lpstr>
      <vt:lpstr>Bullying does not concern only the bullies and the bullied students</vt:lpstr>
      <vt:lpstr>PowerPoint Presentation</vt:lpstr>
      <vt:lpstr>PowerPoint Presentation</vt:lpstr>
      <vt:lpstr>PowerPoint Presentation</vt:lpstr>
      <vt:lpstr>KiVa lessons and themes form a continuum during the basic education</vt:lpstr>
      <vt:lpstr>KiVa lessons and themes form a continuum during the basic education</vt:lpstr>
      <vt:lpstr>PowerPoint Presentation</vt:lpstr>
      <vt:lpstr>Tackling bullying</vt:lpstr>
      <vt:lpstr>1. KiVa team</vt:lpstr>
      <vt:lpstr>Two different methods for tackling bullying  </vt:lpstr>
      <vt:lpstr>2. Screening: is this bullying?</vt:lpstr>
      <vt:lpstr>PowerPoint Presentation</vt:lpstr>
      <vt:lpstr>3. Discussions</vt:lpstr>
      <vt:lpstr>PowerPoint Presentation</vt:lpstr>
      <vt:lpstr>4. Cooperation with the parents</vt:lpstr>
      <vt:lpstr>Catholic Social Teaching</vt:lpstr>
      <vt:lpstr>7 core principles – rooted in scripture </vt:lpstr>
      <vt:lpstr>Catholic Social Teaching clip</vt:lpstr>
      <vt:lpstr>Catholic Social Teaching</vt:lpstr>
      <vt:lpstr>PowerPoint Presentation</vt:lpstr>
      <vt:lpstr>PowerPoint Presentation</vt:lpstr>
      <vt:lpstr>As a Catholic School, we must ensure our pupils;</vt:lpstr>
      <vt:lpstr>Implementation of the KiVa antibullying programme</vt:lpstr>
      <vt:lpstr>PowerPoint Presentation</vt:lpstr>
      <vt:lpstr>PowerPoint Presentation</vt:lpstr>
      <vt:lpstr>PowerPoint Presentation</vt:lpstr>
      <vt:lpstr>Kiva lessons for primary school</vt:lpstr>
      <vt:lpstr>KiVa lessons for primary school</vt:lpstr>
      <vt:lpstr>The KiVa contract</vt:lpstr>
      <vt:lpstr>KiVa rules are summed up in the KiVa contract at the end of the school year. </vt:lpstr>
      <vt:lpstr>Activities included in the lessons and themes</vt:lpstr>
      <vt:lpstr>KiVa themes</vt:lpstr>
      <vt:lpstr>Online materials related to the KiVa lessons</vt:lpstr>
      <vt:lpstr>PowerPoint Presentation</vt:lpstr>
      <vt:lpstr>KiVa Game 1 </vt:lpstr>
      <vt:lpstr>KiVa Game 2</vt:lpstr>
      <vt:lpstr>KiVa Game 2</vt:lpstr>
      <vt:lpstr>Information for the parents- Transition Meetings</vt:lpstr>
      <vt:lpstr>There’s a lot of material!</vt:lpstr>
      <vt:lpstr>Group 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KiVa Koulu</dc:title>
  <dc:subject>KiVa</dc:subject>
  <dc:creator>A1 Media Oy</dc:creator>
  <cp:keywords>KiVa Koulu;KiVa Program</cp:keywords>
  <cp:lastModifiedBy>L Finnegan</cp:lastModifiedBy>
  <cp:revision>254</cp:revision>
  <cp:lastPrinted>2022-09-01T13:43:32Z</cp:lastPrinted>
  <dcterms:modified xsi:type="dcterms:W3CDTF">2023-12-01T00:16:25Z</dcterms:modified>
</cp:coreProperties>
</file>