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6" r:id="rId1"/>
  </p:sldMasterIdLst>
  <p:notesMasterIdLst>
    <p:notesMasterId r:id="rId48"/>
  </p:notesMasterIdLst>
  <p:sldIdLst>
    <p:sldId id="357" r:id="rId2"/>
    <p:sldId id="358" r:id="rId3"/>
    <p:sldId id="359" r:id="rId4"/>
    <p:sldId id="361" r:id="rId5"/>
    <p:sldId id="362" r:id="rId6"/>
    <p:sldId id="363" r:id="rId7"/>
    <p:sldId id="364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81" r:id="rId25"/>
    <p:sldId id="382" r:id="rId26"/>
    <p:sldId id="383" r:id="rId27"/>
    <p:sldId id="384" r:id="rId28"/>
    <p:sldId id="331" r:id="rId29"/>
    <p:sldId id="385" r:id="rId30"/>
    <p:sldId id="386" r:id="rId31"/>
    <p:sldId id="387" r:id="rId32"/>
    <p:sldId id="388" r:id="rId33"/>
    <p:sldId id="389" r:id="rId34"/>
    <p:sldId id="390" r:id="rId35"/>
    <p:sldId id="391" r:id="rId36"/>
    <p:sldId id="392" r:id="rId37"/>
    <p:sldId id="393" r:id="rId38"/>
    <p:sldId id="394" r:id="rId39"/>
    <p:sldId id="395" r:id="rId40"/>
    <p:sldId id="396" r:id="rId41"/>
    <p:sldId id="397" r:id="rId42"/>
    <p:sldId id="398" r:id="rId43"/>
    <p:sldId id="399" r:id="rId44"/>
    <p:sldId id="400" r:id="rId45"/>
    <p:sldId id="401" r:id="rId46"/>
    <p:sldId id="402" r:id="rId47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22B6A"/>
    <a:srgbClr val="005D98"/>
    <a:srgbClr val="DF641F"/>
    <a:srgbClr val="F7941E"/>
    <a:srgbClr val="80AB37"/>
    <a:srgbClr val="006DB1"/>
    <a:srgbClr val="9ABF34"/>
    <a:srgbClr val="21BB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88" autoAdjust="0"/>
    <p:restoredTop sz="95481" autoAdjust="0"/>
  </p:normalViewPr>
  <p:slideViewPr>
    <p:cSldViewPr>
      <p:cViewPr varScale="1">
        <p:scale>
          <a:sx n="110" d="100"/>
          <a:sy n="110" d="100"/>
        </p:scale>
        <p:origin x="1368" y="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24" d="100"/>
          <a:sy n="124" d="100"/>
        </p:scale>
        <p:origin x="929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635CF047-F764-4878-A08E-6D9415167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marL="742950" indent="-28575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marL="11430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marL="16002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marL="20574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defRPr/>
            </a:pPr>
            <a:endParaRPr lang="fi-FI" altLang="fi-FI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70D30B28-92FC-41DB-BA2D-EEE4171AC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marL="742950" indent="-28575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marL="11430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marL="16002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marL="2057400" indent="-228600"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defRPr/>
            </a:pPr>
            <a:endParaRPr lang="fi-FI" altLang="fi-FI"/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C4560FDD-4E19-40AD-96C4-D35F9584C444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14A44B05-BA87-46A8-9696-C01883B620D8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i-FI" altLang="fi-FI" noProof="0"/>
          </a:p>
        </p:txBody>
      </p:sp>
    </p:spTree>
    <p:extLst>
      <p:ext uri="{BB962C8B-B14F-4D97-AF65-F5344CB8AC3E}">
        <p14:creationId xmlns:p14="http://schemas.microsoft.com/office/powerpoint/2010/main" val="37737446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322B2CF8-8D19-436B-A392-7147A6510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i-FI" altLang="fi-FI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7B93CEA4-363E-4608-BB0E-854E9F5F48AC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i-FI" altLang="fi-FI" dirty="0"/>
          </a:p>
        </p:txBody>
      </p:sp>
    </p:spTree>
    <p:extLst>
      <p:ext uri="{BB962C8B-B14F-4D97-AF65-F5344CB8AC3E}">
        <p14:creationId xmlns:p14="http://schemas.microsoft.com/office/powerpoint/2010/main" val="2277266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>
            <a:extLst>
              <a:ext uri="{FF2B5EF4-FFF2-40B4-BE49-F238E27FC236}">
                <a16:creationId xmlns:a16="http://schemas.microsoft.com/office/drawing/2014/main" id="{4A4A1933-A104-4C40-8974-170264AAB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i-FI" altLang="fi-FI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CB16303B-2B34-4A06-B752-A7C9C6829DB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i-FI" altLang="fi-FI"/>
          </a:p>
        </p:txBody>
      </p:sp>
    </p:spTree>
    <p:extLst>
      <p:ext uri="{BB962C8B-B14F-4D97-AF65-F5344CB8AC3E}">
        <p14:creationId xmlns:p14="http://schemas.microsoft.com/office/powerpoint/2010/main" val="1537030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KiVa Parents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122363"/>
            <a:ext cx="6858000" cy="2387600"/>
          </a:xfrm>
        </p:spPr>
        <p:txBody>
          <a:bodyPr anchor="t"/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fi-FI" dirty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BEC6747-EB9D-4CFB-9917-0F0C1374614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B2DC9-A642-4264-A351-C2ECD5A0D1BF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1192810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KiVa Parents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5D04CF7-1037-4CE7-92D7-EE676018ACC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C4DF2-D311-4039-BCBA-9439C34435BD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146428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iVa Parents -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1560" y="1828800"/>
            <a:ext cx="3888000" cy="3940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9" y="1828800"/>
            <a:ext cx="3888431" cy="3940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05C9489-A0A5-4E25-9C8C-AD1D808984D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622DF-B60D-4788-9749-F0046B9E2521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3437074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iVa Parents -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558006"/>
            <a:ext cx="7886700" cy="113268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791494"/>
            <a:ext cx="386873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6DB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716212"/>
            <a:ext cx="3868737" cy="35837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791494"/>
            <a:ext cx="38877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6DB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716212"/>
            <a:ext cx="3887788" cy="358378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3B5919-230D-42E4-AE8A-7A228E89169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18E28-6896-4C40-A55B-957EAE15FD1E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2156396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KiVa Parents - 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6738"/>
            <a:ext cx="7615238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828800"/>
            <a:ext cx="3730625" cy="3940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1225" y="1828800"/>
            <a:ext cx="3732213" cy="3940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45C123C-A0DE-4497-AE46-FCA0FD8DB03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6F565-A4F4-47D3-ADC4-6004A6A00DF6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3291356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iVa Parents -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6738"/>
            <a:ext cx="7615238" cy="1066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AAC6E3E6-B741-41C3-9C34-598E6E4D94A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A7DD0-8099-44CE-9304-A32F3AC8D6D6}" type="slidenum">
              <a:rPr lang="en-GB" altLang="fi-FI"/>
              <a:pPr>
                <a:defRPr/>
              </a:pPr>
              <a:t>‹#›</a:t>
            </a:fld>
            <a:endParaRPr lang="en-GB" altLang="fi-FI"/>
          </a:p>
        </p:txBody>
      </p:sp>
    </p:spTree>
    <p:extLst>
      <p:ext uri="{BB962C8B-B14F-4D97-AF65-F5344CB8AC3E}">
        <p14:creationId xmlns:p14="http://schemas.microsoft.com/office/powerpoint/2010/main" val="852193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KiVa Logo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uva 9">
            <a:extLst>
              <a:ext uri="{FF2B5EF4-FFF2-40B4-BE49-F238E27FC236}">
                <a16:creationId xmlns:a16="http://schemas.microsoft.com/office/drawing/2014/main" id="{DE5E1512-D4F3-48D9-81BE-CE39543BF9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171400"/>
            <a:ext cx="9188758" cy="7029400"/>
          </a:xfrm>
          <a:prstGeom prst="rect">
            <a:avLst/>
          </a:prstGeom>
        </p:spPr>
      </p:pic>
      <p:pic>
        <p:nvPicPr>
          <p:cNvPr id="3" name="Kuva 2">
            <a:extLst>
              <a:ext uri="{FF2B5EF4-FFF2-40B4-BE49-F238E27FC236}">
                <a16:creationId xmlns:a16="http://schemas.microsoft.com/office/drawing/2014/main" id="{0A6FF746-B8BF-4E75-B604-ED3EABDD97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763" y="1965083"/>
            <a:ext cx="2890474" cy="292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1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uorakulmio 39">
            <a:extLst>
              <a:ext uri="{FF2B5EF4-FFF2-40B4-BE49-F238E27FC236}">
                <a16:creationId xmlns:a16="http://schemas.microsoft.com/office/drawing/2014/main" id="{770A345D-7E8E-44E7-AF23-62C8FE556D2C}"/>
              </a:ext>
            </a:extLst>
          </p:cNvPr>
          <p:cNvSpPr/>
          <p:nvPr userDrawn="1"/>
        </p:nvSpPr>
        <p:spPr bwMode="auto">
          <a:xfrm>
            <a:off x="0" y="6453336"/>
            <a:ext cx="9144000" cy="432048"/>
          </a:xfrm>
          <a:prstGeom prst="rect">
            <a:avLst/>
          </a:prstGeom>
          <a:solidFill>
            <a:srgbClr val="F794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1029" name="Rectangle 4">
            <a:extLst>
              <a:ext uri="{FF2B5EF4-FFF2-40B4-BE49-F238E27FC236}">
                <a16:creationId xmlns:a16="http://schemas.microsoft.com/office/drawing/2014/main" id="{E96DBCFC-0993-4945-8D9B-52E61E2B42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i-FI" dirty="0" err="1"/>
              <a:t>Muokkaa</a:t>
            </a:r>
            <a:r>
              <a:rPr lang="en-GB" altLang="fi-FI" dirty="0"/>
              <a:t> </a:t>
            </a:r>
            <a:r>
              <a:rPr lang="en-GB" altLang="fi-FI" dirty="0" err="1"/>
              <a:t>otsikon</a:t>
            </a:r>
            <a:r>
              <a:rPr lang="en-GB" altLang="fi-FI" dirty="0"/>
              <a:t> </a:t>
            </a:r>
            <a:r>
              <a:rPr lang="en-GB" altLang="fi-FI" dirty="0" err="1"/>
              <a:t>tekstimuotoa</a:t>
            </a:r>
            <a:r>
              <a:rPr lang="en-GB" altLang="fi-FI" dirty="0"/>
              <a:t> </a:t>
            </a:r>
            <a:r>
              <a:rPr lang="en-GB" altLang="fi-FI" dirty="0" err="1"/>
              <a:t>napsauttamalla</a:t>
            </a:r>
            <a:endParaRPr lang="en-GB" altLang="fi-FI" dirty="0"/>
          </a:p>
        </p:txBody>
      </p:sp>
      <p:sp>
        <p:nvSpPr>
          <p:cNvPr id="1030" name="Rectangle 5">
            <a:extLst>
              <a:ext uri="{FF2B5EF4-FFF2-40B4-BE49-F238E27FC236}">
                <a16:creationId xmlns:a16="http://schemas.microsoft.com/office/drawing/2014/main" id="{2B077B62-0D4C-4D86-A0B0-3395010EDB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i-FI" dirty="0" err="1"/>
              <a:t>Muokkaa</a:t>
            </a:r>
            <a:r>
              <a:rPr lang="en-GB" altLang="fi-FI" dirty="0"/>
              <a:t> </a:t>
            </a:r>
            <a:r>
              <a:rPr lang="en-GB" altLang="fi-FI" dirty="0" err="1"/>
              <a:t>jäsennyksen</a:t>
            </a:r>
            <a:r>
              <a:rPr lang="en-GB" altLang="fi-FI" dirty="0"/>
              <a:t> </a:t>
            </a:r>
            <a:r>
              <a:rPr lang="en-GB" altLang="fi-FI" dirty="0" err="1"/>
              <a:t>tekstimuotoa</a:t>
            </a:r>
            <a:r>
              <a:rPr lang="en-GB" altLang="fi-FI" dirty="0"/>
              <a:t> </a:t>
            </a:r>
            <a:r>
              <a:rPr lang="en-GB" altLang="fi-FI" dirty="0" err="1"/>
              <a:t>napsauttamalla</a:t>
            </a:r>
            <a:endParaRPr lang="en-GB" altLang="fi-FI" dirty="0"/>
          </a:p>
          <a:p>
            <a:pPr lvl="1"/>
            <a:r>
              <a:rPr lang="en-GB" altLang="fi-FI" dirty="0" err="1"/>
              <a:t>Toinen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2"/>
            <a:r>
              <a:rPr lang="en-GB" altLang="fi-FI" dirty="0" err="1"/>
              <a:t>Kolmas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3"/>
            <a:r>
              <a:rPr lang="en-GB" altLang="fi-FI" dirty="0" err="1"/>
              <a:t>Neljäs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4"/>
            <a:r>
              <a:rPr lang="en-GB" altLang="fi-FI" dirty="0" err="1"/>
              <a:t>Viides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4"/>
            <a:r>
              <a:rPr lang="en-GB" altLang="fi-FI" dirty="0" err="1"/>
              <a:t>Kuudes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4"/>
            <a:r>
              <a:rPr lang="en-GB" altLang="fi-FI" dirty="0" err="1"/>
              <a:t>Seitsemäs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4"/>
            <a:r>
              <a:rPr lang="en-GB" altLang="fi-FI" dirty="0" err="1"/>
              <a:t>Kahdeksas</a:t>
            </a:r>
            <a:r>
              <a:rPr lang="en-GB" altLang="fi-FI" dirty="0"/>
              <a:t> </a:t>
            </a:r>
            <a:r>
              <a:rPr lang="en-GB" altLang="fi-FI" dirty="0" err="1"/>
              <a:t>jäsennystaso</a:t>
            </a:r>
            <a:endParaRPr lang="en-GB" altLang="fi-FI" dirty="0"/>
          </a:p>
          <a:p>
            <a:pPr lvl="4"/>
            <a:r>
              <a:rPr lang="en-GB" altLang="fi-FI" dirty="0"/>
              <a:t>Yhdeksäs </a:t>
            </a:r>
            <a:r>
              <a:rPr lang="en-GB" altLang="fi-FI" dirty="0" err="1"/>
              <a:t>jäsennystaso</a:t>
            </a:r>
            <a:endParaRPr lang="en-GB" altLang="fi-FI" dirty="0"/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386C49DE-6AC8-417E-BD37-F4345D5B281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buClr>
                <a:srgbClr val="FFFFFF"/>
              </a:buClr>
              <a:buSzPct val="100000"/>
              <a:buFont typeface="Trebuchet MS" panose="020B0603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fld id="{DF96B1AD-F202-4B8F-A29E-56A15E89A653}" type="slidenum">
              <a:rPr lang="en-GB" altLang="fi-FI" smtClean="0"/>
              <a:pPr>
                <a:defRPr/>
              </a:pPr>
              <a:t>‹#›</a:t>
            </a:fld>
            <a:endParaRPr lang="en-GB" altLang="fi-FI" dirty="0"/>
          </a:p>
        </p:txBody>
      </p:sp>
      <p:pic>
        <p:nvPicPr>
          <p:cNvPr id="37" name="Kuva 36">
            <a:extLst>
              <a:ext uri="{FF2B5EF4-FFF2-40B4-BE49-F238E27FC236}">
                <a16:creationId xmlns:a16="http://schemas.microsoft.com/office/drawing/2014/main" id="{FE961C31-40CE-4A07-A026-981DFDEDE511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1" y="6045301"/>
            <a:ext cx="2961905" cy="812699"/>
          </a:xfrm>
          <a:prstGeom prst="rect">
            <a:avLst/>
          </a:prstGeom>
        </p:spPr>
      </p:pic>
      <p:pic>
        <p:nvPicPr>
          <p:cNvPr id="39" name="Kuva 38">
            <a:extLst>
              <a:ext uri="{FF2B5EF4-FFF2-40B4-BE49-F238E27FC236}">
                <a16:creationId xmlns:a16="http://schemas.microsoft.com/office/drawing/2014/main" id="{BA61306C-2170-4DB5-840F-5284E6D1A2C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999" y="6341905"/>
            <a:ext cx="394367" cy="39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40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67" r:id="rId7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 kern="1200">
          <a:solidFill>
            <a:srgbClr val="222B6A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5pPr>
      <a:lvl6pPr marL="457200" algn="l" defTabSz="449263" rtl="0" fontAlgn="base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6pPr>
      <a:lvl7pPr marL="914400" algn="l" defTabSz="449263" rtl="0" fontAlgn="base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7pPr>
      <a:lvl8pPr marL="1371600" algn="l" defTabSz="449263" rtl="0" fontAlgn="base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8pPr>
      <a:lvl9pPr marL="1828800" algn="l" defTabSz="449263" rtl="0" fontAlgn="base">
        <a:spcBef>
          <a:spcPct val="0"/>
        </a:spcBef>
        <a:spcAft>
          <a:spcPct val="0"/>
        </a:spcAft>
        <a:buClr>
          <a:srgbClr val="006600"/>
        </a:buClr>
        <a:buSzPct val="100000"/>
        <a:buFont typeface="Arial" panose="020B0604020202020204" pitchFamily="34" charset="0"/>
        <a:defRPr sz="3200" b="1">
          <a:solidFill>
            <a:srgbClr val="006600"/>
          </a:solidFill>
          <a:latin typeface="Arial" panose="020B0604020202020204" pitchFamily="34" charset="0"/>
          <a:ea typeface="MS Gothic" panose="020B0609070205080204" pitchFamily="49" charset="-128"/>
        </a:defRPr>
      </a:lvl9pPr>
    </p:titleStyle>
    <p:bodyStyle>
      <a:lvl1pPr marL="338138" indent="-338138" algn="l" defTabSz="449263" rtl="0" eaLnBrk="0" fontAlgn="base" hangingPunct="0">
        <a:spcBef>
          <a:spcPts val="650"/>
        </a:spcBef>
        <a:spcAft>
          <a:spcPct val="0"/>
        </a:spcAft>
        <a:buClr>
          <a:srgbClr val="DF641F"/>
        </a:buClr>
        <a:buSzPct val="100000"/>
        <a:buFont typeface="Arial" panose="020B0604020202020204" pitchFamily="34" charset="0"/>
        <a:buChar char="•"/>
        <a:defRPr sz="2600" kern="1200">
          <a:solidFill>
            <a:srgbClr val="4D4D4D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38188" indent="-280988" algn="l" defTabSz="449263" rtl="0" eaLnBrk="0" fontAlgn="base" hangingPunct="0">
        <a:spcBef>
          <a:spcPts val="600"/>
        </a:spcBef>
        <a:spcAft>
          <a:spcPct val="0"/>
        </a:spcAft>
        <a:buClr>
          <a:srgbClr val="DF641F"/>
        </a:buClr>
        <a:buSzPct val="100000"/>
        <a:buFont typeface="Calibri" panose="020F0502020204030204" pitchFamily="34" charset="0"/>
        <a:buChar char="‒"/>
        <a:defRPr sz="2400" kern="1200">
          <a:solidFill>
            <a:srgbClr val="4D4D4D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449263" rtl="0" eaLnBrk="0" fontAlgn="base" hangingPunct="0">
        <a:spcBef>
          <a:spcPts val="550"/>
        </a:spcBef>
        <a:spcAft>
          <a:spcPct val="0"/>
        </a:spcAft>
        <a:buClr>
          <a:srgbClr val="DF641F"/>
        </a:buClr>
        <a:buSzPct val="100000"/>
        <a:buFont typeface="Calibri" panose="020F0502020204030204" pitchFamily="34" charset="0"/>
        <a:buChar char="»"/>
        <a:defRPr sz="2200" kern="1200">
          <a:solidFill>
            <a:srgbClr val="4D4D4D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DF641F"/>
        </a:buClr>
        <a:buSzPct val="100000"/>
        <a:buFont typeface="Wingdings" panose="05000000000000000000" pitchFamily="2" charset="2"/>
        <a:buChar char="§"/>
        <a:defRPr sz="2000" kern="1200">
          <a:solidFill>
            <a:srgbClr val="4D4D4D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DF641F"/>
        </a:buClr>
        <a:buSzPct val="100000"/>
        <a:buFont typeface="Calibri" panose="020F0502020204030204" pitchFamily="34" charset="0"/>
        <a:buChar char="»"/>
        <a:defRPr sz="2000" kern="1200">
          <a:solidFill>
            <a:srgbClr val="4D4D4D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data.kivaprogram.net/parents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kivaprogram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755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842722E-8E85-9C4A-897D-18E6BE17BC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dirty="0">
                <a:latin typeface="Calibri" panose="020F0502020204030204" pitchFamily="34" charset="0"/>
                <a:cs typeface="Calibri" panose="020F0502020204030204" pitchFamily="34" charset="0"/>
              </a:rPr>
              <a:t>KiVa antibullying programme</a:t>
            </a:r>
            <a:r>
              <a:rPr lang="fi-FI" altLang="fi-FI" dirty="0"/>
              <a:t>®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598394-E843-6B48-A609-DBB4414FC8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848580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/>
              <a:t>An </a:t>
            </a:r>
            <a:r>
              <a:rPr lang="fi-FI" altLang="fi-FI" dirty="0" err="1"/>
              <a:t>evidence-based</a:t>
            </a:r>
            <a:r>
              <a:rPr lang="fi-FI" altLang="fi-FI" dirty="0"/>
              <a:t> programme to </a:t>
            </a:r>
            <a:r>
              <a:rPr lang="fi-FI" altLang="fi-FI" dirty="0" err="1"/>
              <a:t>prevent</a:t>
            </a:r>
            <a:r>
              <a:rPr lang="fi-FI" altLang="fi-FI" dirty="0"/>
              <a:t> and reduce bullying </a:t>
            </a:r>
          </a:p>
          <a:p>
            <a:pPr eaLnBrk="1" hangingPunct="1"/>
            <a:r>
              <a:rPr lang="fi-FI" altLang="fi-FI" dirty="0" err="1"/>
              <a:t>Developed</a:t>
            </a:r>
            <a:r>
              <a:rPr lang="fi-FI" altLang="fi-FI" dirty="0"/>
              <a:t> at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University</a:t>
            </a:r>
            <a:r>
              <a:rPr lang="fi-FI" altLang="fi-FI" dirty="0"/>
              <a:t> of Turku, Finland (</a:t>
            </a:r>
            <a:r>
              <a:rPr lang="fi-FI" altLang="fi-FI" dirty="0" err="1"/>
              <a:t>funded</a:t>
            </a:r>
            <a:r>
              <a:rPr lang="fi-FI" altLang="fi-FI" dirty="0"/>
              <a:t> </a:t>
            </a:r>
            <a:r>
              <a:rPr lang="fi-FI" altLang="fi-FI" dirty="0" err="1"/>
              <a:t>by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Finnish</a:t>
            </a:r>
            <a:r>
              <a:rPr lang="fi-FI" altLang="fi-FI" dirty="0"/>
              <a:t> </a:t>
            </a:r>
            <a:r>
              <a:rPr lang="fi-FI" altLang="fi-FI" dirty="0" err="1"/>
              <a:t>Ministry</a:t>
            </a:r>
            <a:r>
              <a:rPr lang="fi-FI" altLang="fi-FI" dirty="0"/>
              <a:t> of </a:t>
            </a:r>
            <a:r>
              <a:rPr lang="fi-FI" altLang="fi-FI" dirty="0" err="1"/>
              <a:t>Education</a:t>
            </a:r>
            <a:r>
              <a:rPr lang="fi-FI" altLang="fi-FI" dirty="0"/>
              <a:t> and Culture)</a:t>
            </a:r>
          </a:p>
          <a:p>
            <a:pPr eaLnBrk="1" hangingPunct="1"/>
            <a:r>
              <a:rPr lang="fi-FI" altLang="fi-FI" dirty="0" err="1"/>
              <a:t>Broadly</a:t>
            </a:r>
            <a:r>
              <a:rPr lang="fi-FI" altLang="fi-FI" dirty="0"/>
              <a:t> </a:t>
            </a:r>
            <a:r>
              <a:rPr lang="fi-FI" altLang="fi-FI" dirty="0" err="1"/>
              <a:t>used</a:t>
            </a:r>
            <a:r>
              <a:rPr lang="fi-FI" altLang="fi-FI" dirty="0"/>
              <a:t> in Finland and in </a:t>
            </a:r>
            <a:r>
              <a:rPr lang="fi-FI" altLang="fi-FI" dirty="0" err="1"/>
              <a:t>other</a:t>
            </a:r>
            <a:r>
              <a:rPr lang="fi-FI" altLang="fi-FI" dirty="0"/>
              <a:t> </a:t>
            </a:r>
            <a:r>
              <a:rPr lang="fi-FI" altLang="fi-FI" dirty="0" err="1"/>
              <a:t>countries</a:t>
            </a:r>
            <a:r>
              <a:rPr lang="fi-FI" altLang="fi-FI" dirty="0"/>
              <a:t> (www.kivaprogram.net)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C3C8998-607D-034C-8757-51033BFB2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10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D64250C6-3E08-F144-9642-2B02583D9D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>
                <a:latin typeface="Calibri" panose="020F0502020204030204" pitchFamily="34" charset="0"/>
                <a:cs typeface="Calibri" panose="020F0502020204030204" pitchFamily="34" charset="0"/>
              </a:rPr>
              <a:t>Goals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0850F80-9AD2-414C-800B-1DDE61C55C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2100853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/>
              <a:t>To </a:t>
            </a:r>
            <a:r>
              <a:rPr lang="fi-FI" altLang="fi-FI" dirty="0" err="1"/>
              <a:t>prevent</a:t>
            </a:r>
            <a:r>
              <a:rPr lang="fi-FI" altLang="fi-FI" dirty="0"/>
              <a:t> </a:t>
            </a:r>
            <a:r>
              <a:rPr lang="fi-FI" altLang="fi-FI" dirty="0" err="1"/>
              <a:t>new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</a:t>
            </a:r>
            <a:r>
              <a:rPr lang="fi-FI" altLang="fi-FI" dirty="0" err="1"/>
              <a:t>from</a:t>
            </a:r>
            <a:r>
              <a:rPr lang="fi-FI" altLang="fi-FI" dirty="0"/>
              <a:t> </a:t>
            </a:r>
            <a:r>
              <a:rPr lang="fi-FI" altLang="fi-FI" dirty="0" err="1"/>
              <a:t>emerging</a:t>
            </a:r>
            <a:r>
              <a:rPr lang="fi-FI" altLang="fi-FI" dirty="0"/>
              <a:t> </a:t>
            </a:r>
          </a:p>
          <a:p>
            <a:pPr eaLnBrk="1" hangingPunct="1"/>
            <a:r>
              <a:rPr lang="fi-FI" altLang="fi-FI" dirty="0"/>
              <a:t>To </a:t>
            </a:r>
            <a:r>
              <a:rPr lang="fi-FI" altLang="fi-FI" dirty="0" err="1"/>
              <a:t>tackle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</a:t>
            </a:r>
            <a:r>
              <a:rPr lang="fi-FI" altLang="fi-FI" dirty="0" err="1"/>
              <a:t>effectively</a:t>
            </a:r>
            <a:r>
              <a:rPr lang="fi-FI" altLang="fi-FI" dirty="0"/>
              <a:t> </a:t>
            </a:r>
          </a:p>
          <a:p>
            <a:pPr eaLnBrk="1" hangingPunct="1"/>
            <a:r>
              <a:rPr lang="fi-FI" altLang="fi-FI" dirty="0"/>
              <a:t>To </a:t>
            </a:r>
            <a:r>
              <a:rPr lang="fi-FI" altLang="fi-FI" dirty="0" err="1"/>
              <a:t>minimise</a:t>
            </a:r>
            <a:r>
              <a:rPr lang="fi-FI" altLang="fi-FI" dirty="0"/>
              <a:t> the </a:t>
            </a:r>
            <a:r>
              <a:rPr lang="fi-FI" altLang="fi-FI" dirty="0" err="1"/>
              <a:t>negative</a:t>
            </a:r>
            <a:r>
              <a:rPr lang="fi-FI" altLang="fi-FI" dirty="0"/>
              <a:t> </a:t>
            </a:r>
            <a:r>
              <a:rPr lang="fi-FI" altLang="fi-FI" dirty="0" err="1"/>
              <a:t>effects</a:t>
            </a:r>
            <a:r>
              <a:rPr lang="fi-FI" altLang="fi-FI" dirty="0"/>
              <a:t> </a:t>
            </a:r>
            <a:r>
              <a:rPr lang="fi-FI" altLang="fi-FI" dirty="0" err="1"/>
              <a:t>caused</a:t>
            </a:r>
            <a:r>
              <a:rPr lang="fi-FI" altLang="fi-FI" dirty="0"/>
              <a:t> </a:t>
            </a:r>
            <a:r>
              <a:rPr lang="fi-FI" altLang="fi-FI" dirty="0" err="1"/>
              <a:t>by</a:t>
            </a:r>
            <a:r>
              <a:rPr lang="fi-FI" altLang="fi-FI" dirty="0"/>
              <a:t> bullying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26A397A9-3763-F54D-B01B-C88D7EB5C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1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A5E4F5-CDD1-2D4F-9F32-5954ACCC0A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What</a:t>
            </a:r>
            <a:r>
              <a:rPr lang="fi-FI" altLang="fi-FI" dirty="0"/>
              <a:t> is </a:t>
            </a:r>
            <a:r>
              <a:rPr lang="fi-FI" altLang="fi-FI" dirty="0" err="1"/>
              <a:t>bullying</a:t>
            </a:r>
            <a:r>
              <a:rPr lang="fi-FI" altLang="fi-FI" dirty="0"/>
              <a:t>?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29B920-BB38-FD41-996F-C03F1DC445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848580"/>
            <a:ext cx="4176464" cy="39401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fi-FI"/>
              <a:t>Harmful behaviour</a:t>
            </a:r>
            <a:r>
              <a:rPr lang="en-US" altLang="fi-FI" dirty="0"/>
              <a:t>/</a:t>
            </a:r>
          </a:p>
          <a:p>
            <a:pPr marL="0" indent="0" eaLnBrk="1" hangingPunct="1">
              <a:buNone/>
              <a:defRPr/>
            </a:pPr>
            <a:r>
              <a:rPr lang="en-US" altLang="fi-FI" dirty="0"/>
              <a:t>	degrading treatment, 	which is </a:t>
            </a:r>
          </a:p>
          <a:p>
            <a:pPr lvl="1" eaLnBrk="1" hangingPunct="1">
              <a:defRPr/>
            </a:pPr>
            <a:r>
              <a:rPr lang="en-US" altLang="fi-FI" dirty="0"/>
              <a:t>repeated</a:t>
            </a:r>
          </a:p>
          <a:p>
            <a:pPr lvl="1" eaLnBrk="1" hangingPunct="1">
              <a:defRPr/>
            </a:pPr>
            <a:r>
              <a:rPr lang="en-US" altLang="fi-FI" dirty="0"/>
              <a:t>targeted at a relatively defenseless or a less powerful person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BB49C23-8606-6A49-BC77-AC08E27F3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A7217B87-FA12-FD49-91A8-DF1CD9958F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8" r="14563"/>
          <a:stretch/>
        </p:blipFill>
        <p:spPr>
          <a:xfrm>
            <a:off x="5220072" y="1873124"/>
            <a:ext cx="2946556" cy="3507854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966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BCB968-FBCC-3845-9485-28EB2827C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What</a:t>
            </a:r>
            <a:r>
              <a:rPr lang="fi-FI" altLang="fi-FI" dirty="0"/>
              <a:t> is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?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35A9E2-B780-0444-8C0A-B336340AA5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848580"/>
            <a:ext cx="7704856" cy="3940175"/>
          </a:xfrm>
        </p:spPr>
        <p:txBody>
          <a:bodyPr/>
          <a:lstStyle/>
          <a:p>
            <a:pPr eaLnBrk="1" hangingPunct="1">
              <a:defRPr/>
            </a:pPr>
            <a:r>
              <a:rPr lang="fi-FI" altLang="fi-FI" dirty="0" err="1"/>
              <a:t>Bullying</a:t>
            </a:r>
            <a:r>
              <a:rPr lang="fi-FI" altLang="fi-FI" dirty="0"/>
              <a:t> is </a:t>
            </a:r>
            <a:r>
              <a:rPr lang="fi-FI" altLang="fi-FI" dirty="0" err="1"/>
              <a:t>not</a:t>
            </a:r>
            <a:r>
              <a:rPr lang="fi-FI" altLang="fi-FI" dirty="0"/>
              <a:t>...</a:t>
            </a:r>
          </a:p>
          <a:p>
            <a:pPr lvl="1" eaLnBrk="1" hangingPunct="1">
              <a:defRPr/>
            </a:pPr>
            <a:r>
              <a:rPr lang="fi-FI" altLang="fi-FI" dirty="0"/>
              <a:t>a </a:t>
            </a:r>
            <a:r>
              <a:rPr lang="fi-FI" altLang="fi-FI" dirty="0" err="1"/>
              <a:t>conflict</a:t>
            </a:r>
            <a:r>
              <a:rPr lang="fi-FI" altLang="fi-FI" dirty="0"/>
              <a:t>,</a:t>
            </a:r>
          </a:p>
          <a:p>
            <a:pPr lvl="1" eaLnBrk="1" hangingPunct="1">
              <a:defRPr/>
            </a:pPr>
            <a:r>
              <a:rPr lang="fi-FI" altLang="fi-FI" dirty="0"/>
              <a:t>an </a:t>
            </a:r>
            <a:r>
              <a:rPr lang="fi-FI" altLang="fi-FI" dirty="0" err="1"/>
              <a:t>argument</a:t>
            </a:r>
            <a:r>
              <a:rPr lang="fi-FI" altLang="fi-FI" dirty="0"/>
              <a:t>, </a:t>
            </a:r>
            <a:r>
              <a:rPr lang="fi-FI" altLang="fi-FI" dirty="0" err="1"/>
              <a:t>or</a:t>
            </a:r>
            <a:endParaRPr lang="fi-FI" altLang="fi-FI" dirty="0"/>
          </a:p>
          <a:p>
            <a:pPr lvl="1" eaLnBrk="1" hangingPunct="1">
              <a:defRPr/>
            </a:pPr>
            <a:r>
              <a:rPr lang="fi-FI" altLang="fi-FI" dirty="0"/>
              <a:t>a </a:t>
            </a:r>
            <a:r>
              <a:rPr lang="fi-FI" altLang="fi-FI" dirty="0" err="1"/>
              <a:t>fight</a:t>
            </a:r>
            <a:r>
              <a:rPr lang="fi-FI" altLang="fi-FI" dirty="0"/>
              <a:t>.</a:t>
            </a:r>
          </a:p>
          <a:p>
            <a:pPr eaLnBrk="1" hangingPunct="1">
              <a:defRPr/>
            </a:pPr>
            <a:r>
              <a:rPr lang="fi-FI" altLang="fi-FI" dirty="0" err="1"/>
              <a:t>Instead</a:t>
            </a:r>
            <a:r>
              <a:rPr lang="fi-FI" altLang="fi-FI" dirty="0"/>
              <a:t>, it is a </a:t>
            </a:r>
            <a:r>
              <a:rPr lang="fi-FI" altLang="fi-FI" dirty="0" err="1"/>
              <a:t>manifestation</a:t>
            </a:r>
            <a:r>
              <a:rPr lang="fi-FI" altLang="fi-FI" dirty="0"/>
              <a:t> of a </a:t>
            </a:r>
            <a:r>
              <a:rPr lang="fi-FI" altLang="fi-FI" dirty="0" err="1"/>
              <a:t>repressive</a:t>
            </a:r>
            <a:r>
              <a:rPr lang="fi-FI" altLang="fi-FI" dirty="0"/>
              <a:t> </a:t>
            </a:r>
            <a:r>
              <a:rPr lang="fi-FI" altLang="fi-FI" dirty="0" err="1"/>
              <a:t>relationship</a:t>
            </a:r>
            <a:r>
              <a:rPr lang="fi-FI" altLang="fi-FI" dirty="0"/>
              <a:t>; an </a:t>
            </a:r>
            <a:r>
              <a:rPr lang="fi-FI" altLang="fi-FI" dirty="0" err="1"/>
              <a:t>abuse</a:t>
            </a:r>
            <a:r>
              <a:rPr lang="fi-FI" altLang="fi-FI" dirty="0"/>
              <a:t> of </a:t>
            </a:r>
            <a:r>
              <a:rPr lang="fi-FI" altLang="fi-FI" dirty="0" err="1"/>
              <a:t>power</a:t>
            </a:r>
            <a:r>
              <a:rPr lang="fi-FI" altLang="fi-FI" dirty="0"/>
              <a:t> and </a:t>
            </a:r>
            <a:r>
              <a:rPr lang="fi-FI" altLang="fi-FI" dirty="0" err="1"/>
              <a:t>strength</a:t>
            </a:r>
            <a:r>
              <a:rPr lang="fi-FI" altLang="fi-FI" dirty="0"/>
              <a:t>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2FC8EBE-8E0C-6148-B6F7-BFD8289C5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497AF3-186D-EE4A-885C-47FB6AF452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Forms</a:t>
            </a:r>
            <a:r>
              <a:rPr lang="fi-FI" altLang="fi-FI" dirty="0"/>
              <a:t> of </a:t>
            </a:r>
            <a:r>
              <a:rPr lang="fi-FI" altLang="fi-FI" dirty="0" err="1"/>
              <a:t>bullying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33D7FA-8E53-274D-A782-7AAF4FAA34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848580"/>
            <a:ext cx="7920880" cy="39401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i-FI" altLang="fi-FI" dirty="0" err="1"/>
              <a:t>Most</a:t>
            </a:r>
            <a:r>
              <a:rPr lang="fi-FI" altLang="fi-FI" dirty="0"/>
              <a:t> </a:t>
            </a:r>
            <a:r>
              <a:rPr lang="fi-FI" altLang="fi-FI" dirty="0" err="1"/>
              <a:t>often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is </a:t>
            </a:r>
            <a:r>
              <a:rPr lang="fi-FI" altLang="fi-FI" dirty="0" err="1"/>
              <a:t>verbal</a:t>
            </a:r>
            <a:r>
              <a:rPr lang="fi-FI" altLang="fi-FI" dirty="0"/>
              <a:t> (</a:t>
            </a:r>
            <a:r>
              <a:rPr lang="fi-FI" altLang="fi-FI" dirty="0" err="1"/>
              <a:t>name-calling</a:t>
            </a:r>
            <a:r>
              <a:rPr lang="fi-FI" altLang="fi-FI" dirty="0"/>
              <a:t>, </a:t>
            </a:r>
            <a:r>
              <a:rPr lang="fi-FI" altLang="fi-FI" dirty="0" err="1"/>
              <a:t>public</a:t>
            </a:r>
            <a:r>
              <a:rPr lang="fi-FI" altLang="fi-FI" dirty="0"/>
              <a:t> </a:t>
            </a:r>
            <a:r>
              <a:rPr lang="fi-FI" altLang="fi-FI" dirty="0" err="1"/>
              <a:t>ridicule</a:t>
            </a:r>
            <a:r>
              <a:rPr lang="fi-FI" altLang="fi-FI" dirty="0"/>
              <a:t>). </a:t>
            </a:r>
          </a:p>
          <a:p>
            <a:pPr eaLnBrk="1" hangingPunct="1">
              <a:lnSpc>
                <a:spcPct val="90000"/>
              </a:lnSpc>
            </a:pPr>
            <a:r>
              <a:rPr lang="fi-FI" altLang="fi-FI" dirty="0" err="1"/>
              <a:t>Indirect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(</a:t>
            </a:r>
            <a:r>
              <a:rPr lang="fi-FI" altLang="fi-FI" dirty="0" err="1"/>
              <a:t>exluding</a:t>
            </a:r>
            <a:r>
              <a:rPr lang="fi-FI" altLang="fi-FI" dirty="0"/>
              <a:t> a person </a:t>
            </a:r>
            <a:r>
              <a:rPr lang="fi-FI" altLang="fi-FI" dirty="0" err="1"/>
              <a:t>from</a:t>
            </a:r>
            <a:r>
              <a:rPr lang="fi-FI" altLang="fi-FI" dirty="0"/>
              <a:t> a </a:t>
            </a:r>
            <a:r>
              <a:rPr lang="fi-FI" altLang="fi-FI" dirty="0" err="1"/>
              <a:t>group</a:t>
            </a:r>
            <a:r>
              <a:rPr lang="fi-FI" altLang="fi-FI" dirty="0"/>
              <a:t>, </a:t>
            </a:r>
            <a:r>
              <a:rPr lang="fi-FI" altLang="fi-FI" dirty="0" err="1"/>
              <a:t>spreading</a:t>
            </a:r>
            <a:r>
              <a:rPr lang="fi-FI" altLang="fi-FI" dirty="0"/>
              <a:t> </a:t>
            </a:r>
            <a:r>
              <a:rPr lang="fi-FI" altLang="fi-FI" dirty="0" err="1"/>
              <a:t>mean</a:t>
            </a:r>
            <a:r>
              <a:rPr lang="fi-FI" altLang="fi-FI" dirty="0"/>
              <a:t> </a:t>
            </a:r>
            <a:r>
              <a:rPr lang="fi-FI" altLang="fi-FI" dirty="0" err="1"/>
              <a:t>stories</a:t>
            </a:r>
            <a:r>
              <a:rPr lang="fi-FI" altLang="fi-FI" dirty="0"/>
              <a:t> </a:t>
            </a:r>
            <a:r>
              <a:rPr lang="fi-FI" altLang="fi-FI" dirty="0" err="1"/>
              <a:t>about</a:t>
            </a:r>
            <a:r>
              <a:rPr lang="fi-FI" altLang="fi-FI" dirty="0"/>
              <a:t> </a:t>
            </a:r>
            <a:r>
              <a:rPr lang="fi-FI" altLang="fi-FI" dirty="0" err="1"/>
              <a:t>him</a:t>
            </a:r>
            <a:r>
              <a:rPr lang="fi-FI" altLang="fi-FI" dirty="0"/>
              <a:t>/</a:t>
            </a:r>
            <a:r>
              <a:rPr lang="fi-FI" altLang="fi-FI" dirty="0" err="1"/>
              <a:t>her</a:t>
            </a:r>
            <a:r>
              <a:rPr lang="fi-FI" altLang="fi-FI" dirty="0"/>
              <a:t>) is </a:t>
            </a:r>
            <a:r>
              <a:rPr lang="fi-FI" altLang="fi-FI" dirty="0" err="1"/>
              <a:t>also</a:t>
            </a:r>
            <a:r>
              <a:rPr lang="fi-FI" altLang="fi-FI" dirty="0"/>
              <a:t> </a:t>
            </a:r>
            <a:r>
              <a:rPr lang="fi-FI" altLang="fi-FI" dirty="0" err="1"/>
              <a:t>quite</a:t>
            </a:r>
            <a:r>
              <a:rPr lang="fi-FI" altLang="fi-FI" dirty="0"/>
              <a:t> </a:t>
            </a:r>
            <a:r>
              <a:rPr lang="fi-FI" altLang="fi-FI" dirty="0" err="1"/>
              <a:t>common</a:t>
            </a:r>
            <a:r>
              <a:rPr lang="fi-FI" altLang="fi-FI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fi-FI" altLang="fi-FI" dirty="0" err="1"/>
              <a:t>Physical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(</a:t>
            </a:r>
            <a:r>
              <a:rPr lang="fi-FI" altLang="fi-FI" dirty="0" err="1"/>
              <a:t>pushing</a:t>
            </a:r>
            <a:r>
              <a:rPr lang="fi-FI" altLang="fi-FI" dirty="0"/>
              <a:t>, </a:t>
            </a:r>
            <a:r>
              <a:rPr lang="fi-FI" altLang="fi-FI" dirty="0" err="1"/>
              <a:t>hitting</a:t>
            </a:r>
            <a:r>
              <a:rPr lang="fi-FI" altLang="fi-FI" dirty="0"/>
              <a:t>, </a:t>
            </a:r>
            <a:r>
              <a:rPr lang="fi-FI" altLang="fi-FI" dirty="0" err="1"/>
              <a:t>kicking</a:t>
            </a:r>
            <a:r>
              <a:rPr lang="fi-FI" altLang="fi-FI" dirty="0"/>
              <a:t>) is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</a:t>
            </a:r>
            <a:r>
              <a:rPr lang="fi-FI" altLang="fi-FI" dirty="0" err="1"/>
              <a:t>common</a:t>
            </a:r>
            <a:r>
              <a:rPr lang="fi-FI" altLang="fi-FI" dirty="0"/>
              <a:t>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43F26C3-FE69-8244-B332-F4EC2EAA3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CE29AAF-764F-564B-993C-B51F70E5AF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836712"/>
            <a:ext cx="7920880" cy="39401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i-FI" altLang="fi-FI" dirty="0" err="1"/>
              <a:t>Cyberbullying</a:t>
            </a:r>
            <a:r>
              <a:rPr lang="fi-FI" altLang="fi-FI" dirty="0"/>
              <a:t> </a:t>
            </a:r>
            <a:r>
              <a:rPr lang="fi-FI" altLang="fi-FI" dirty="0" err="1"/>
              <a:t>has</a:t>
            </a:r>
            <a:r>
              <a:rPr lang="fi-FI" altLang="fi-FI" dirty="0"/>
              <a:t> </a:t>
            </a:r>
            <a:r>
              <a:rPr lang="fi-FI" altLang="fi-FI" dirty="0" err="1"/>
              <a:t>increased</a:t>
            </a:r>
            <a:r>
              <a:rPr lang="fi-FI" altLang="fi-FI" dirty="0"/>
              <a:t>, </a:t>
            </a:r>
            <a:r>
              <a:rPr lang="fi-FI" altLang="fi-FI" dirty="0" err="1"/>
              <a:t>although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prevalence</a:t>
            </a:r>
            <a:r>
              <a:rPr lang="fi-FI" altLang="fi-FI" dirty="0"/>
              <a:t> of it is </a:t>
            </a:r>
            <a:r>
              <a:rPr lang="fi-FI" altLang="fi-FI" dirty="0" err="1"/>
              <a:t>still</a:t>
            </a:r>
            <a:r>
              <a:rPr lang="fi-FI" altLang="fi-FI" dirty="0"/>
              <a:t> </a:t>
            </a:r>
            <a:r>
              <a:rPr lang="fi-FI" altLang="fi-FI" dirty="0" err="1"/>
              <a:t>relatively</a:t>
            </a:r>
            <a:r>
              <a:rPr lang="fi-FI" altLang="fi-FI" dirty="0"/>
              <a:t> </a:t>
            </a:r>
            <a:r>
              <a:rPr lang="fi-FI" altLang="fi-FI" dirty="0" err="1"/>
              <a:t>low</a:t>
            </a:r>
            <a:r>
              <a:rPr lang="fi-FI" altLang="fi-FI" dirty="0"/>
              <a:t> (in </a:t>
            </a:r>
            <a:r>
              <a:rPr lang="fi-FI" altLang="fi-FI" dirty="0" err="1"/>
              <a:t>comparison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</a:t>
            </a:r>
            <a:r>
              <a:rPr lang="fi-FI" altLang="fi-FI" dirty="0" err="1"/>
              <a:t>other</a:t>
            </a:r>
            <a:r>
              <a:rPr lang="fi-FI" altLang="fi-FI" dirty="0"/>
              <a:t> </a:t>
            </a:r>
            <a:r>
              <a:rPr lang="fi-FI" altLang="fi-FI" dirty="0" err="1"/>
              <a:t>forms</a:t>
            </a:r>
            <a:r>
              <a:rPr lang="fi-FI" altLang="fi-FI" dirty="0"/>
              <a:t> of </a:t>
            </a:r>
            <a:r>
              <a:rPr lang="fi-FI" altLang="fi-FI" dirty="0" err="1"/>
              <a:t>bullying</a:t>
            </a:r>
            <a:r>
              <a:rPr lang="fi-FI" altLang="fi-FI" dirty="0"/>
              <a:t>).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targets</a:t>
            </a:r>
            <a:r>
              <a:rPr lang="fi-FI" altLang="fi-FI" dirty="0"/>
              <a:t> of </a:t>
            </a:r>
            <a:r>
              <a:rPr lang="fi-FI" altLang="fi-FI" dirty="0" err="1"/>
              <a:t>cyberbullying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almost</a:t>
            </a:r>
            <a:r>
              <a:rPr lang="fi-FI" altLang="fi-FI" dirty="0"/>
              <a:t> </a:t>
            </a:r>
            <a:r>
              <a:rPr lang="fi-FI" altLang="fi-FI" dirty="0" err="1"/>
              <a:t>always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in </a:t>
            </a:r>
            <a:r>
              <a:rPr lang="fi-FI" altLang="fi-FI" dirty="0" err="1"/>
              <a:t>other</a:t>
            </a:r>
            <a:r>
              <a:rPr lang="fi-FI" altLang="fi-FI" dirty="0"/>
              <a:t> </a:t>
            </a:r>
            <a:r>
              <a:rPr lang="fi-FI" altLang="fi-FI" dirty="0" err="1"/>
              <a:t>ways</a:t>
            </a:r>
            <a:r>
              <a:rPr lang="fi-FI" altLang="fi-FI" dirty="0"/>
              <a:t> as </a:t>
            </a:r>
            <a:r>
              <a:rPr lang="fi-FI" altLang="fi-FI" dirty="0" err="1"/>
              <a:t>well</a:t>
            </a:r>
            <a:r>
              <a:rPr lang="fi-FI" altLang="fi-FI" dirty="0"/>
              <a:t>.</a:t>
            </a:r>
            <a:endParaRPr lang="fi-FI" altLang="fi-FI" b="1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AB7E0BA-A5BC-3D4E-A8AE-D7B5FC8AF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BAAD6001-35EC-4E47-BDCD-1A0CD0A955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2" b="26895"/>
          <a:stretch/>
        </p:blipFill>
        <p:spPr>
          <a:xfrm>
            <a:off x="1043608" y="3140968"/>
            <a:ext cx="7056784" cy="2520280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638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6122D2C-DF96-8A43-B864-2C39524A45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908721"/>
            <a:ext cx="7704856" cy="2448272"/>
          </a:xfrm>
        </p:spPr>
        <p:txBody>
          <a:bodyPr/>
          <a:lstStyle/>
          <a:p>
            <a:pPr>
              <a:defRPr/>
            </a:pPr>
            <a:r>
              <a:rPr lang="fi-FI" altLang="fi-FI" dirty="0" err="1"/>
              <a:t>When</a:t>
            </a:r>
            <a:r>
              <a:rPr lang="fi-FI" altLang="fi-FI" dirty="0"/>
              <a:t> </a:t>
            </a:r>
            <a:r>
              <a:rPr lang="fi-FI" altLang="fi-FI" dirty="0" err="1"/>
              <a:t>defining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,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focus</a:t>
            </a:r>
            <a:r>
              <a:rPr lang="fi-FI" altLang="fi-FI" dirty="0"/>
              <a:t> is </a:t>
            </a:r>
            <a:r>
              <a:rPr lang="fi-FI" altLang="fi-FI" dirty="0" err="1"/>
              <a:t>not</a:t>
            </a:r>
            <a:r>
              <a:rPr lang="fi-FI" altLang="fi-FI" dirty="0"/>
              <a:t> on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form</a:t>
            </a:r>
            <a:r>
              <a:rPr lang="fi-FI" altLang="fi-FI" dirty="0"/>
              <a:t> of </a:t>
            </a:r>
            <a:r>
              <a:rPr lang="fi-FI" altLang="fi-FI" dirty="0" err="1"/>
              <a:t>bullying</a:t>
            </a:r>
            <a:r>
              <a:rPr lang="fi-FI" altLang="fi-FI" dirty="0"/>
              <a:t>, </a:t>
            </a:r>
            <a:r>
              <a:rPr lang="fi-FI" altLang="fi-FI" dirty="0" err="1"/>
              <a:t>but</a:t>
            </a:r>
            <a:r>
              <a:rPr lang="fi-FI" altLang="fi-FI" dirty="0"/>
              <a:t> </a:t>
            </a:r>
            <a:r>
              <a:rPr lang="fi-FI" altLang="fi-FI" dirty="0" err="1"/>
              <a:t>rather</a:t>
            </a:r>
            <a:r>
              <a:rPr lang="fi-FI" altLang="fi-FI" dirty="0"/>
              <a:t> </a:t>
            </a:r>
            <a:r>
              <a:rPr lang="fi-FI" altLang="fi-FI" dirty="0" err="1"/>
              <a:t>if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actions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b="1" dirty="0" err="1"/>
              <a:t>deliberate</a:t>
            </a:r>
            <a:r>
              <a:rPr lang="fi-FI" altLang="fi-FI" dirty="0"/>
              <a:t> and </a:t>
            </a:r>
            <a:r>
              <a:rPr lang="fi-FI" altLang="fi-FI" b="1" dirty="0" err="1"/>
              <a:t>systematic</a:t>
            </a:r>
            <a:r>
              <a:rPr lang="fi-FI" altLang="fi-FI" dirty="0"/>
              <a:t>.</a:t>
            </a:r>
          </a:p>
          <a:p>
            <a:pPr>
              <a:defRPr/>
            </a:pPr>
            <a:r>
              <a:rPr lang="fi-FI" altLang="fi-FI" dirty="0"/>
              <a:t>A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child</a:t>
            </a:r>
            <a:r>
              <a:rPr lang="fi-FI" altLang="fi-FI" dirty="0"/>
              <a:t> </a:t>
            </a:r>
            <a:r>
              <a:rPr lang="fi-FI" altLang="fi-FI" dirty="0" err="1"/>
              <a:t>or</a:t>
            </a:r>
            <a:r>
              <a:rPr lang="fi-FI" altLang="fi-FI" dirty="0"/>
              <a:t> </a:t>
            </a:r>
            <a:r>
              <a:rPr lang="fi-FI" altLang="fi-FI" dirty="0" err="1"/>
              <a:t>adolescent</a:t>
            </a:r>
            <a:r>
              <a:rPr lang="fi-FI" altLang="fi-FI" dirty="0"/>
              <a:t> is </a:t>
            </a:r>
            <a:r>
              <a:rPr lang="fi-FI" altLang="fi-FI" dirty="0" err="1"/>
              <a:t>usually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 in </a:t>
            </a:r>
            <a:r>
              <a:rPr lang="fi-FI" altLang="fi-FI" b="1" dirty="0" err="1"/>
              <a:t>many</a:t>
            </a:r>
            <a:r>
              <a:rPr lang="fi-FI" altLang="fi-FI" b="1" dirty="0"/>
              <a:t> </a:t>
            </a:r>
            <a:r>
              <a:rPr lang="fi-FI" altLang="fi-FI" b="1" dirty="0" err="1"/>
              <a:t>ways</a:t>
            </a:r>
            <a:r>
              <a:rPr lang="fi-FI" altLang="fi-FI" dirty="0"/>
              <a:t>. </a:t>
            </a:r>
            <a:endParaRPr lang="fi-FI" altLang="fi-FI" b="1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35196EE-E077-0441-87C4-CDB6EB881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4F749CB5-EFD3-1446-9010-FF89608769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77" b="11483"/>
          <a:stretch/>
        </p:blipFill>
        <p:spPr>
          <a:xfrm>
            <a:off x="1043608" y="3501008"/>
            <a:ext cx="5940152" cy="2260044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682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0152B4-F5E0-C24D-BD88-EE2C36D917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dirty="0">
                <a:latin typeface="Calibri" panose="020F0502020204030204" pitchFamily="34" charset="0"/>
                <a:cs typeface="Calibri" panose="020F0502020204030204" pitchFamily="34" charset="0"/>
              </a:rPr>
              <a:t>If you wish, you can add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8F62DF-F5F8-E94A-B7B8-DC906EA44BD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848580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results</a:t>
            </a:r>
            <a:r>
              <a:rPr lang="fi-FI" altLang="fi-FI" dirty="0"/>
              <a:t> of </a:t>
            </a:r>
            <a:r>
              <a:rPr lang="fi-FI" altLang="fi-FI" dirty="0" err="1"/>
              <a:t>your</a:t>
            </a:r>
            <a:r>
              <a:rPr lang="fi-FI" altLang="fi-FI" dirty="0"/>
              <a:t> </a:t>
            </a:r>
            <a:r>
              <a:rPr lang="fi-FI" altLang="fi-FI" dirty="0" err="1"/>
              <a:t>school’s</a:t>
            </a:r>
            <a:r>
              <a:rPr lang="fi-FI" altLang="fi-FI" dirty="0"/>
              <a:t> </a:t>
            </a:r>
            <a:r>
              <a:rPr lang="fi-FI" altLang="fi-FI" dirty="0" err="1"/>
              <a:t>survey</a:t>
            </a:r>
            <a:endParaRPr lang="fi-FI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3A827AE-CD37-8D42-AE73-24F2BFC52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39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02C3F5-736F-6D4D-977C-428F3E7024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558006"/>
            <a:ext cx="7886700" cy="113268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/>
              <a:t>KiVa </a:t>
            </a:r>
            <a:r>
              <a:rPr lang="fi-FI" altLang="fi-FI" dirty="0" err="1"/>
              <a:t>antibullying</a:t>
            </a:r>
            <a:r>
              <a:rPr lang="fi-FI" altLang="fi-FI" dirty="0"/>
              <a:t> programme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kstin paikkamerkki 1">
            <a:extLst>
              <a:ext uri="{FF2B5EF4-FFF2-40B4-BE49-F238E27FC236}">
                <a16:creationId xmlns:a16="http://schemas.microsoft.com/office/drawing/2014/main" id="{8CADE648-2E29-564F-950E-0AD40CA693C4}"/>
              </a:ext>
            </a:extLst>
          </p:cNvPr>
          <p:cNvSpPr txBox="1">
            <a:spLocks/>
          </p:cNvSpPr>
          <p:nvPr/>
        </p:nvSpPr>
        <p:spPr bwMode="auto">
          <a:xfrm>
            <a:off x="611560" y="2214836"/>
            <a:ext cx="38687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dirty="0">
                <a:solidFill>
                  <a:srgbClr val="006DB1"/>
                </a:solidFill>
              </a:rPr>
              <a:t>Universal </a:t>
            </a:r>
            <a:r>
              <a:rPr lang="fi-FI" dirty="0" err="1">
                <a:solidFill>
                  <a:srgbClr val="006DB1"/>
                </a:solidFill>
              </a:rPr>
              <a:t>actions</a:t>
            </a:r>
            <a:endParaRPr lang="fi-FI" dirty="0">
              <a:solidFill>
                <a:srgbClr val="006DB1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B001D66-C2C4-9244-A5E6-B1A8D8AA6746}"/>
              </a:ext>
            </a:extLst>
          </p:cNvPr>
          <p:cNvSpPr txBox="1">
            <a:spLocks noChangeArrowheads="1"/>
          </p:cNvSpPr>
          <p:nvPr/>
        </p:nvSpPr>
        <p:spPr>
          <a:xfrm>
            <a:off x="150923" y="2867104"/>
            <a:ext cx="3868737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Coordination</a:t>
            </a:r>
            <a:r>
              <a:rPr lang="fi-FI" altLang="fi-FI" sz="2000" dirty="0"/>
              <a:t> of the programme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KiVa</a:t>
            </a:r>
            <a:r>
              <a:rPr lang="fi-FI" altLang="fi-FI" sz="2000" dirty="0"/>
              <a:t> </a:t>
            </a:r>
            <a:r>
              <a:rPr lang="fi-FI" altLang="fi-FI" sz="2000" dirty="0" err="1"/>
              <a:t>lessons</a:t>
            </a:r>
            <a:r>
              <a:rPr lang="fi-FI" altLang="fi-FI" sz="2000" dirty="0"/>
              <a:t> and </a:t>
            </a:r>
            <a:r>
              <a:rPr lang="fi-FI" altLang="fi-FI" sz="2000" dirty="0" err="1"/>
              <a:t>themes</a:t>
            </a:r>
            <a:r>
              <a:rPr lang="fi-FI" altLang="fi-FI" sz="2000" dirty="0"/>
              <a:t> 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Communication</a:t>
            </a:r>
            <a:r>
              <a:rPr lang="fi-FI" altLang="fi-FI" sz="2000" dirty="0"/>
              <a:t> </a:t>
            </a:r>
            <a:r>
              <a:rPr lang="fi-FI" altLang="fi-FI" sz="2000" dirty="0" err="1"/>
              <a:t>with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parents</a:t>
            </a:r>
            <a:endParaRPr lang="fi-FI" altLang="fi-FI" sz="20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Student</a:t>
            </a:r>
            <a:r>
              <a:rPr lang="fi-FI" altLang="fi-FI" sz="2000" dirty="0"/>
              <a:t> and </a:t>
            </a:r>
            <a:r>
              <a:rPr lang="fi-FI" altLang="fi-FI" sz="2000" dirty="0" err="1"/>
              <a:t>staff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surveys</a:t>
            </a:r>
            <a:endParaRPr lang="fi-FI" altLang="fi-FI" sz="20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Posters</a:t>
            </a:r>
            <a:r>
              <a:rPr lang="fi-FI" altLang="fi-FI" sz="2000" dirty="0"/>
              <a:t>, </a:t>
            </a:r>
            <a:r>
              <a:rPr lang="fi-FI" altLang="fi-FI" sz="2000" dirty="0" err="1"/>
              <a:t>vests</a:t>
            </a:r>
            <a:r>
              <a:rPr lang="fi-FI" altLang="fi-FI" sz="2000" dirty="0"/>
              <a:t> for </a:t>
            </a:r>
            <a:r>
              <a:rPr lang="fi-FI" altLang="fi-FI" sz="2000" dirty="0" err="1"/>
              <a:t>breaktime</a:t>
            </a:r>
            <a:r>
              <a:rPr lang="fi-FI" altLang="fi-FI" sz="2000" dirty="0"/>
              <a:t> and </a:t>
            </a:r>
            <a:r>
              <a:rPr lang="fi-FI" altLang="fi-FI" sz="2000" dirty="0" err="1"/>
              <a:t>midday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supervisors</a:t>
            </a:r>
            <a:endParaRPr lang="fi-FI" altLang="fi-FI" sz="2000" dirty="0"/>
          </a:p>
        </p:txBody>
      </p:sp>
      <p:sp>
        <p:nvSpPr>
          <p:cNvPr id="5" name="Tekstin paikkamerkki 2">
            <a:extLst>
              <a:ext uri="{FF2B5EF4-FFF2-40B4-BE49-F238E27FC236}">
                <a16:creationId xmlns:a16="http://schemas.microsoft.com/office/drawing/2014/main" id="{81E1B78D-D1C6-ED4E-B631-404896EF86F6}"/>
              </a:ext>
            </a:extLst>
          </p:cNvPr>
          <p:cNvSpPr txBox="1">
            <a:spLocks/>
          </p:cNvSpPr>
          <p:nvPr/>
        </p:nvSpPr>
        <p:spPr>
          <a:xfrm>
            <a:off x="4684827" y="2214836"/>
            <a:ext cx="4263330" cy="82391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dirty="0" err="1">
                <a:solidFill>
                  <a:srgbClr val="006DB1"/>
                </a:solidFill>
              </a:rPr>
              <a:t>Indicated</a:t>
            </a:r>
            <a:r>
              <a:rPr lang="fi-FI" dirty="0">
                <a:solidFill>
                  <a:srgbClr val="006DB1"/>
                </a:solidFill>
              </a:rPr>
              <a:t> </a:t>
            </a:r>
            <a:r>
              <a:rPr lang="fi-FI" dirty="0" err="1">
                <a:solidFill>
                  <a:srgbClr val="006DB1"/>
                </a:solidFill>
              </a:rPr>
              <a:t>actions</a:t>
            </a:r>
            <a:endParaRPr lang="fi-FI" dirty="0">
              <a:solidFill>
                <a:srgbClr val="006DB1"/>
              </a:solidFill>
            </a:endParaRPr>
          </a:p>
        </p:txBody>
      </p:sp>
      <p:sp>
        <p:nvSpPr>
          <p:cNvPr id="6" name="Sisällön paikkamerkki 3">
            <a:extLst>
              <a:ext uri="{FF2B5EF4-FFF2-40B4-BE49-F238E27FC236}">
                <a16:creationId xmlns:a16="http://schemas.microsoft.com/office/drawing/2014/main" id="{70FF57A4-254D-3041-85F5-0F7D066FC27E}"/>
              </a:ext>
            </a:extLst>
          </p:cNvPr>
          <p:cNvSpPr txBox="1">
            <a:spLocks/>
          </p:cNvSpPr>
          <p:nvPr/>
        </p:nvSpPr>
        <p:spPr>
          <a:xfrm>
            <a:off x="4306582" y="2867104"/>
            <a:ext cx="3887788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Tackling</a:t>
            </a:r>
            <a:r>
              <a:rPr lang="fi-FI" altLang="fi-FI" sz="2000" dirty="0"/>
              <a:t> </a:t>
            </a:r>
            <a:r>
              <a:rPr lang="fi-FI" altLang="fi-FI" sz="2000" dirty="0" err="1"/>
              <a:t>acute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cases</a:t>
            </a:r>
            <a:r>
              <a:rPr lang="fi-FI" altLang="fi-FI" sz="2000" dirty="0"/>
              <a:t> of </a:t>
            </a:r>
            <a:r>
              <a:rPr lang="fi-FI" altLang="fi-FI" sz="2000" dirty="0" err="1"/>
              <a:t>bullying</a:t>
            </a:r>
            <a:endParaRPr lang="fi-FI" altLang="fi-FI" sz="20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KiVa</a:t>
            </a:r>
            <a:r>
              <a:rPr lang="fi-FI" altLang="fi-FI" sz="2000" dirty="0"/>
              <a:t> team in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school</a:t>
            </a:r>
            <a:r>
              <a:rPr lang="fi-FI" altLang="fi-FI" sz="2000" dirty="0"/>
              <a:t> + </a:t>
            </a:r>
            <a:r>
              <a:rPr lang="fi-FI" altLang="fi-FI" sz="2000" dirty="0" err="1"/>
              <a:t>cooperation</a:t>
            </a:r>
            <a:r>
              <a:rPr lang="fi-FI" altLang="fi-FI" sz="2000" dirty="0"/>
              <a:t> </a:t>
            </a:r>
            <a:r>
              <a:rPr lang="fi-FI" altLang="fi-FI" sz="2000" dirty="0" err="1"/>
              <a:t>with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classroom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teacher</a:t>
            </a:r>
            <a:endParaRPr lang="fi-FI" altLang="fi-FI" sz="2000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9DFEE43F-1C6C-8D43-B643-81BFFBBFC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programme® and 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0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DA3F16-0B7F-9746-98A3-5808D74B8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68" y="2564904"/>
            <a:ext cx="6858000" cy="116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4800" i="1" dirty="0"/>
              <a:t>Universal actions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979B1A-D149-0F40-9A07-CDFD5B7A8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0384" y="3501008"/>
            <a:ext cx="685800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3600" dirty="0"/>
              <a:t>For all students and parents</a:t>
            </a:r>
          </a:p>
        </p:txBody>
      </p:sp>
    </p:spTree>
    <p:extLst>
      <p:ext uri="{BB962C8B-B14F-4D97-AF65-F5344CB8AC3E}">
        <p14:creationId xmlns:p14="http://schemas.microsoft.com/office/powerpoint/2010/main" val="317925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420F6A-470F-DD4C-957E-7C02D232F9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894815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does</a:t>
            </a:r>
            <a:r>
              <a:rPr lang="fi-FI" altLang="fi-FI" dirty="0"/>
              <a:t>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concern</a:t>
            </a:r>
            <a:r>
              <a:rPr lang="fi-FI" altLang="fi-FI" dirty="0"/>
              <a:t> </a:t>
            </a:r>
            <a:r>
              <a:rPr lang="fi-FI" altLang="fi-FI" dirty="0" err="1"/>
              <a:t>only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bullies</a:t>
            </a:r>
            <a:r>
              <a:rPr lang="fi-FI" altLang="fi-FI" dirty="0"/>
              <a:t> and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students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07FD52-2B49-5941-A431-52BC675F38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2513161"/>
            <a:ext cx="7920880" cy="3940175"/>
          </a:xfrm>
        </p:spPr>
        <p:txBody>
          <a:bodyPr/>
          <a:lstStyle/>
          <a:p>
            <a:r>
              <a:rPr lang="fi-FI" altLang="fi-FI" dirty="0" err="1"/>
              <a:t>Most</a:t>
            </a:r>
            <a:r>
              <a:rPr lang="fi-FI" altLang="fi-FI" dirty="0"/>
              <a:t> </a:t>
            </a:r>
            <a:r>
              <a:rPr lang="fi-FI" altLang="fi-FI" dirty="0" err="1"/>
              <a:t>children</a:t>
            </a:r>
            <a:r>
              <a:rPr lang="fi-FI" altLang="fi-FI" dirty="0"/>
              <a:t> </a:t>
            </a:r>
            <a:r>
              <a:rPr lang="fi-FI" altLang="fi-FI" dirty="0" err="1"/>
              <a:t>do</a:t>
            </a:r>
            <a:r>
              <a:rPr lang="fi-FI" altLang="fi-FI" dirty="0"/>
              <a:t>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accept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sz="1600" dirty="0"/>
              <a:t> </a:t>
            </a:r>
          </a:p>
          <a:p>
            <a:r>
              <a:rPr lang="fi-FI" altLang="fi-FI" dirty="0" err="1"/>
              <a:t>Many</a:t>
            </a:r>
            <a:r>
              <a:rPr lang="fi-FI" altLang="fi-FI" dirty="0"/>
              <a:t>, </a:t>
            </a:r>
            <a:r>
              <a:rPr lang="fi-FI" altLang="fi-FI" dirty="0" err="1"/>
              <a:t>however</a:t>
            </a:r>
            <a:r>
              <a:rPr lang="fi-FI" altLang="fi-FI" dirty="0"/>
              <a:t> </a:t>
            </a:r>
            <a:r>
              <a:rPr lang="fi-FI" altLang="fi-FI" dirty="0" err="1"/>
              <a:t>end</a:t>
            </a:r>
            <a:r>
              <a:rPr lang="fi-FI" altLang="fi-FI" dirty="0"/>
              <a:t> </a:t>
            </a:r>
            <a:r>
              <a:rPr lang="fi-FI" altLang="fi-FI" dirty="0" err="1"/>
              <a:t>up</a:t>
            </a:r>
            <a:r>
              <a:rPr lang="fi-FI" altLang="fi-FI" dirty="0"/>
              <a:t> </a:t>
            </a:r>
            <a:r>
              <a:rPr lang="fi-FI" altLang="fi-FI" dirty="0" err="1"/>
              <a:t>following</a:t>
            </a:r>
            <a:r>
              <a:rPr lang="fi-FI" altLang="fi-FI" dirty="0"/>
              <a:t> the </a:t>
            </a:r>
            <a:r>
              <a:rPr lang="fi-FI" altLang="fi-FI" dirty="0" err="1"/>
              <a:t>bully</a:t>
            </a:r>
            <a:r>
              <a:rPr lang="fi-FI" altLang="fi-FI" dirty="0"/>
              <a:t> </a:t>
            </a:r>
            <a:r>
              <a:rPr lang="fi-FI" altLang="fi-FI" dirty="0" err="1"/>
              <a:t>or</a:t>
            </a:r>
            <a:r>
              <a:rPr lang="fi-FI" altLang="fi-FI" dirty="0"/>
              <a:t> </a:t>
            </a:r>
            <a:r>
              <a:rPr lang="fi-FI" altLang="fi-FI" dirty="0" err="1"/>
              <a:t>keeping</a:t>
            </a:r>
            <a:r>
              <a:rPr lang="fi-FI" altLang="fi-FI" dirty="0"/>
              <a:t> </a:t>
            </a:r>
            <a:r>
              <a:rPr lang="fi-FI" altLang="fi-FI" dirty="0" err="1"/>
              <a:t>quiet</a:t>
            </a:r>
            <a:r>
              <a:rPr lang="fi-FI" altLang="fi-FI" dirty="0"/>
              <a:t>. </a:t>
            </a:r>
            <a:endParaRPr lang="en-US" altLang="fi-FI" dirty="0">
              <a:solidFill>
                <a:srgbClr val="FF0000"/>
              </a:solidFill>
            </a:endParaRPr>
          </a:p>
          <a:p>
            <a:r>
              <a:rPr lang="en-US" altLang="fi-FI" dirty="0"/>
              <a:t>Only a few support the bullied student. </a:t>
            </a:r>
            <a:endParaRPr lang="fi-FI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546B041-E93C-EB4D-A72C-5562EB9CD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- </a:t>
            </a:r>
            <a:r>
              <a:rPr lang="fi-FI" altLang="fi-FI" sz="1800" b="0" dirty="0" err="1">
                <a:solidFill>
                  <a:schemeClr val="bg1"/>
                </a:solidFill>
              </a:rPr>
              <a:t>Coordination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15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FF7578B-FAE7-9441-9FF3-71A88F6709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412776"/>
            <a:ext cx="7920880" cy="3940175"/>
          </a:xfrm>
        </p:spPr>
        <p:txBody>
          <a:bodyPr/>
          <a:lstStyle/>
          <a:p>
            <a:pPr eaLnBrk="1" hangingPunct="1"/>
            <a:r>
              <a:rPr lang="en-US" altLang="fi-FI" dirty="0"/>
              <a:t>Bullying-related group norms often dictate, that being friends with the bullied student is not allowed; you’re not supposed to accept him/her. </a:t>
            </a:r>
          </a:p>
          <a:p>
            <a:pPr eaLnBrk="1" hangingPunct="1"/>
            <a:r>
              <a:rPr lang="en-US" altLang="fi-FI" dirty="0"/>
              <a:t>The bullied student’s status in the group continues to worsen over time.</a:t>
            </a:r>
            <a:r>
              <a:rPr lang="en-US" altLang="fi-FI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F86DCC7-AEE6-FC46-A835-E695C9DF8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- </a:t>
            </a:r>
            <a:r>
              <a:rPr lang="fi-FI" altLang="fi-FI" sz="1800" b="0" dirty="0" err="1">
                <a:solidFill>
                  <a:schemeClr val="bg1"/>
                </a:solidFill>
              </a:rPr>
              <a:t>Coordination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67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3826EBA-6025-2C49-9F43-02F181C1120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2304" y="1844824"/>
            <a:ext cx="7920880" cy="3940175"/>
          </a:xfrm>
        </p:spPr>
        <p:txBody>
          <a:bodyPr/>
          <a:lstStyle/>
          <a:p>
            <a:pPr eaLnBrk="1" hangingPunct="1">
              <a:defRPr/>
            </a:pPr>
            <a:r>
              <a:rPr lang="fi-FI" altLang="fi-FI" dirty="0" err="1"/>
              <a:t>It’s</a:t>
            </a:r>
            <a:r>
              <a:rPr lang="fi-FI" altLang="fi-FI" dirty="0"/>
              <a:t> </a:t>
            </a:r>
            <a:r>
              <a:rPr lang="fi-FI" altLang="fi-FI" dirty="0" err="1"/>
              <a:t>important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</a:t>
            </a:r>
            <a:r>
              <a:rPr lang="fi-FI" altLang="fi-FI" dirty="0" err="1"/>
              <a:t>all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students</a:t>
            </a:r>
            <a:r>
              <a:rPr lang="fi-FI" altLang="fi-FI" dirty="0"/>
              <a:t> </a:t>
            </a:r>
            <a:r>
              <a:rPr lang="fi-FI" altLang="fi-FI" dirty="0" err="1"/>
              <a:t>understand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</a:t>
            </a:r>
            <a:r>
              <a:rPr lang="fi-FI" altLang="fi-FI" dirty="0" err="1"/>
              <a:t>they</a:t>
            </a:r>
            <a:r>
              <a:rPr lang="fi-FI" altLang="fi-FI" dirty="0"/>
              <a:t> </a:t>
            </a:r>
            <a:r>
              <a:rPr lang="fi-FI" altLang="fi-FI" dirty="0" err="1"/>
              <a:t>can</a:t>
            </a:r>
            <a:r>
              <a:rPr lang="fi-FI" altLang="fi-FI" dirty="0"/>
              <a:t> </a:t>
            </a:r>
            <a:r>
              <a:rPr lang="fi-FI" altLang="fi-FI" dirty="0" err="1"/>
              <a:t>make</a:t>
            </a:r>
            <a:r>
              <a:rPr lang="fi-FI" altLang="fi-FI" dirty="0"/>
              <a:t> a </a:t>
            </a:r>
            <a:r>
              <a:rPr lang="fi-FI" altLang="fi-FI" dirty="0" err="1"/>
              <a:t>difference</a:t>
            </a:r>
            <a:r>
              <a:rPr lang="fi-FI" altLang="fi-FI" dirty="0"/>
              <a:t>!</a:t>
            </a:r>
          </a:p>
          <a:p>
            <a:pPr lvl="1" eaLnBrk="1" hangingPunct="1">
              <a:defRPr/>
            </a:pPr>
            <a:r>
              <a:rPr lang="fi-FI" altLang="fi-FI" dirty="0"/>
              <a:t>”</a:t>
            </a:r>
            <a:r>
              <a:rPr lang="fi-FI" altLang="fi-FI" dirty="0" err="1"/>
              <a:t>Let’s</a:t>
            </a:r>
            <a:r>
              <a:rPr lang="fi-FI" altLang="fi-FI" dirty="0"/>
              <a:t> stop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together</a:t>
            </a:r>
            <a:r>
              <a:rPr lang="fi-FI" altLang="fi-FI" dirty="0"/>
              <a:t>!”</a:t>
            </a:r>
          </a:p>
          <a:p>
            <a:pPr marL="457200" lvl="1" indent="0" eaLnBrk="1" hangingPunct="1">
              <a:buNone/>
              <a:defRPr/>
            </a:pPr>
            <a:endParaRPr lang="fi-FI" altLang="fi-FI" sz="28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lvl="1" indent="0" eaLnBrk="1" hangingPunct="1">
              <a:buNone/>
              <a:defRPr/>
            </a:pPr>
            <a:r>
              <a:rPr lang="fi-FI" altLang="fi-FI" sz="28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This</a:t>
            </a:r>
            <a:r>
              <a:rPr lang="fi-FI" altLang="fi-FI" sz="28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is the </a:t>
            </a:r>
            <a:r>
              <a:rPr lang="fi-FI" altLang="fi-FI" sz="28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goal</a:t>
            </a:r>
            <a:r>
              <a:rPr lang="fi-FI" altLang="fi-FI" sz="28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of the Universal </a:t>
            </a:r>
            <a:r>
              <a:rPr lang="fi-FI" altLang="fi-FI" sz="28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actions</a:t>
            </a:r>
            <a:r>
              <a:rPr lang="fi-FI" altLang="fi-FI" sz="28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in the KiVa </a:t>
            </a:r>
            <a:r>
              <a:rPr lang="fi-FI" altLang="fi-FI" sz="28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antibullying</a:t>
            </a:r>
            <a:r>
              <a:rPr lang="fi-FI" altLang="fi-FI" sz="28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programme.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D42C9B7-BC07-2B41-B06B-3222B528E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- </a:t>
            </a:r>
            <a:r>
              <a:rPr lang="fi-FI" altLang="fi-FI" sz="1800" b="0" dirty="0" err="1">
                <a:solidFill>
                  <a:schemeClr val="bg1"/>
                </a:solidFill>
              </a:rPr>
              <a:t>Coordination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75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74811F0-DDE9-0C47-8786-FBCDE89C50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894815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r>
              <a:rPr lang="fi-FI" altLang="fi-FI" dirty="0"/>
              <a:t> and </a:t>
            </a:r>
            <a:r>
              <a:rPr lang="fi-FI" altLang="fi-FI" dirty="0" err="1"/>
              <a:t>themes</a:t>
            </a:r>
            <a:r>
              <a:rPr lang="fi-FI" altLang="fi-FI" dirty="0"/>
              <a:t> </a:t>
            </a:r>
            <a:r>
              <a:rPr lang="fi-FI" altLang="fi-FI" dirty="0" err="1"/>
              <a:t>form</a:t>
            </a:r>
            <a:r>
              <a:rPr lang="fi-FI" altLang="fi-FI" dirty="0"/>
              <a:t> a </a:t>
            </a:r>
            <a:r>
              <a:rPr lang="fi-FI" altLang="fi-FI" dirty="0" err="1"/>
              <a:t>continuum</a:t>
            </a:r>
            <a:r>
              <a:rPr lang="fi-FI" altLang="fi-FI" dirty="0"/>
              <a:t> </a:t>
            </a:r>
            <a:r>
              <a:rPr lang="fi-FI" altLang="fi-FI" dirty="0" err="1"/>
              <a:t>during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basic</a:t>
            </a:r>
            <a:r>
              <a:rPr lang="fi-FI" altLang="fi-FI" dirty="0"/>
              <a:t> </a:t>
            </a:r>
            <a:r>
              <a:rPr lang="fi-FI" altLang="fi-FI" dirty="0" err="1"/>
              <a:t>education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07254E-F46F-0E47-BB1D-0CB16C89A64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2513161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Lesson</a:t>
            </a:r>
            <a:r>
              <a:rPr lang="fi-FI" altLang="fi-FI" dirty="0"/>
              <a:t> </a:t>
            </a:r>
            <a:r>
              <a:rPr lang="fi-FI" altLang="fi-FI" dirty="0" err="1"/>
              <a:t>plans</a:t>
            </a:r>
            <a:r>
              <a:rPr lang="fi-FI" altLang="fi-FI" dirty="0"/>
              <a:t> (</a:t>
            </a:r>
            <a:r>
              <a:rPr lang="fi-FI" altLang="fi-FI" dirty="0" err="1"/>
              <a:t>Teacher’s</a:t>
            </a:r>
            <a:r>
              <a:rPr lang="fi-FI" altLang="fi-FI" dirty="0"/>
              <a:t> </a:t>
            </a:r>
            <a:r>
              <a:rPr lang="fi-FI" altLang="fi-FI" dirty="0" err="1"/>
              <a:t>manual</a:t>
            </a:r>
            <a:r>
              <a:rPr lang="fi-FI" altLang="fi-FI" dirty="0"/>
              <a:t>)</a:t>
            </a:r>
          </a:p>
          <a:p>
            <a:pPr eaLnBrk="1" hangingPunct="1"/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games</a:t>
            </a:r>
            <a:r>
              <a:rPr lang="fi-FI" altLang="fi-FI" dirty="0"/>
              <a:t>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E850266-2F66-0048-BBFA-2675F3640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11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D5BDA3-06AA-4E46-B418-38E1194001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r>
              <a:rPr lang="fi-FI" altLang="fi-FI" dirty="0"/>
              <a:t> and </a:t>
            </a:r>
            <a:r>
              <a:rPr lang="fi-FI" altLang="fi-FI" dirty="0" err="1"/>
              <a:t>themes</a:t>
            </a:r>
            <a:r>
              <a:rPr lang="fi-FI" altLang="fi-FI" dirty="0"/>
              <a:t> </a:t>
            </a:r>
            <a:r>
              <a:rPr lang="fi-FI" altLang="fi-FI" dirty="0" err="1"/>
              <a:t>form</a:t>
            </a:r>
            <a:r>
              <a:rPr lang="fi-FI" altLang="fi-FI" dirty="0"/>
              <a:t> a </a:t>
            </a:r>
            <a:r>
              <a:rPr lang="fi-FI" altLang="fi-FI" dirty="0" err="1"/>
              <a:t>continuum</a:t>
            </a:r>
            <a:r>
              <a:rPr lang="fi-FI" altLang="fi-FI" dirty="0"/>
              <a:t> </a:t>
            </a:r>
            <a:r>
              <a:rPr lang="fi-FI" altLang="fi-FI" dirty="0" err="1"/>
              <a:t>during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basic</a:t>
            </a:r>
            <a:r>
              <a:rPr lang="fi-FI" altLang="fi-FI" dirty="0"/>
              <a:t> </a:t>
            </a:r>
            <a:r>
              <a:rPr lang="fi-FI" altLang="fi-FI" dirty="0" err="1"/>
              <a:t>education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F35C4B-E276-6649-89AA-45030BCE6B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0022" y="2204864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Primary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: </a:t>
            </a:r>
          </a:p>
          <a:p>
            <a:pPr lvl="1" eaLnBrk="1" hangingPunct="1"/>
            <a:r>
              <a:rPr lang="fi-FI" altLang="fi-FI" dirty="0" err="1"/>
              <a:t>Lessons</a:t>
            </a:r>
            <a:r>
              <a:rPr lang="fi-FI" altLang="fi-FI" dirty="0"/>
              <a:t> for </a:t>
            </a:r>
            <a:r>
              <a:rPr lang="fi-FI" altLang="fi-FI" dirty="0" err="1"/>
              <a:t>years</a:t>
            </a:r>
            <a:r>
              <a:rPr lang="fi-FI" altLang="fi-FI" dirty="0"/>
              <a:t> 3 - 4: 10 </a:t>
            </a:r>
            <a:r>
              <a:rPr lang="fi-FI" altLang="fi-FI" dirty="0" err="1"/>
              <a:t>double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endParaRPr lang="fi-FI" altLang="fi-FI" dirty="0"/>
          </a:p>
          <a:p>
            <a:pPr lvl="1" eaLnBrk="1" hangingPunct="1"/>
            <a:r>
              <a:rPr lang="fi-FI" altLang="fi-FI" dirty="0" err="1"/>
              <a:t>Lessons</a:t>
            </a:r>
            <a:r>
              <a:rPr lang="fi-FI" altLang="fi-FI" dirty="0"/>
              <a:t> for </a:t>
            </a:r>
            <a:r>
              <a:rPr lang="fi-FI" altLang="fi-FI" dirty="0" err="1"/>
              <a:t>years</a:t>
            </a:r>
            <a:r>
              <a:rPr lang="fi-FI" altLang="fi-FI" dirty="0"/>
              <a:t> 5 - 6: 10 </a:t>
            </a:r>
            <a:r>
              <a:rPr lang="fi-FI" altLang="fi-FI" dirty="0" err="1"/>
              <a:t>double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endParaRPr lang="fi-FI" altLang="fi-FI" dirty="0"/>
          </a:p>
          <a:p>
            <a:pPr eaLnBrk="1" hangingPunct="1"/>
            <a:r>
              <a:rPr lang="fi-FI" altLang="fi-FI" dirty="0" err="1"/>
              <a:t>Lower</a:t>
            </a:r>
            <a:r>
              <a:rPr lang="fi-FI" altLang="fi-FI" dirty="0"/>
              <a:t> </a:t>
            </a:r>
            <a:r>
              <a:rPr lang="fi-FI" altLang="fi-FI" dirty="0" err="1"/>
              <a:t>secondary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:</a:t>
            </a:r>
          </a:p>
          <a:p>
            <a:pPr lvl="1" eaLnBrk="1" hangingPunct="1"/>
            <a:r>
              <a:rPr lang="fi-FI" altLang="fi-FI" dirty="0" err="1"/>
              <a:t>Themes</a:t>
            </a:r>
            <a:r>
              <a:rPr lang="fi-FI" altLang="fi-FI" dirty="0"/>
              <a:t> for </a:t>
            </a:r>
            <a:r>
              <a:rPr lang="fi-FI" altLang="fi-FI" dirty="0" err="1"/>
              <a:t>years</a:t>
            </a:r>
            <a:r>
              <a:rPr lang="fi-FI" altLang="fi-FI" dirty="0"/>
              <a:t> 7 - 11: 4 </a:t>
            </a:r>
            <a:r>
              <a:rPr lang="fi-FI" altLang="fi-FI" dirty="0" err="1"/>
              <a:t>themes</a:t>
            </a:r>
            <a:endParaRPr lang="fi-FI" altLang="fi-FI" dirty="0"/>
          </a:p>
          <a:p>
            <a:pPr marL="457200" lvl="1" indent="0" eaLnBrk="1" hangingPunct="1">
              <a:buNone/>
            </a:pPr>
            <a:endParaRPr lang="fi-FI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2FE4A9B-4B3D-8347-8154-F3C0A4417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15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6DE6695-2A58-0443-AE40-64F2AF95FBF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2901" y="712961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/>
              <a:t>A </a:t>
            </a:r>
            <a:r>
              <a:rPr lang="fi-FI" altLang="fi-FI" dirty="0" err="1"/>
              <a:t>student</a:t>
            </a:r>
            <a:r>
              <a:rPr lang="fi-FI" altLang="fi-FI" dirty="0"/>
              <a:t> is </a:t>
            </a:r>
            <a:r>
              <a:rPr lang="fi-FI" altLang="fi-FI" dirty="0" err="1"/>
              <a:t>part</a:t>
            </a:r>
            <a:r>
              <a:rPr lang="fi-FI" altLang="fi-FI" dirty="0"/>
              <a:t> of the KiVa </a:t>
            </a:r>
            <a:r>
              <a:rPr lang="fi-FI" altLang="fi-FI" dirty="0" err="1"/>
              <a:t>school</a:t>
            </a:r>
            <a:r>
              <a:rPr lang="fi-FI" altLang="fi-FI" dirty="0"/>
              <a:t> the </a:t>
            </a:r>
            <a:r>
              <a:rPr lang="fi-FI" altLang="fi-FI" dirty="0" err="1"/>
              <a:t>whole</a:t>
            </a:r>
            <a:r>
              <a:rPr lang="fi-FI" altLang="fi-FI" dirty="0"/>
              <a:t> </a:t>
            </a:r>
            <a:r>
              <a:rPr lang="fi-FI" altLang="fi-FI" dirty="0" err="1"/>
              <a:t>time</a:t>
            </a:r>
            <a:r>
              <a:rPr lang="fi-FI" altLang="fi-FI" dirty="0"/>
              <a:t>, </a:t>
            </a:r>
            <a:r>
              <a:rPr lang="fi-FI" altLang="fi-FI" dirty="0" err="1"/>
              <a:t>but</a:t>
            </a:r>
            <a:r>
              <a:rPr lang="fi-FI" altLang="fi-FI" dirty="0"/>
              <a:t> is </a:t>
            </a:r>
            <a:r>
              <a:rPr lang="fi-FI" altLang="fi-FI" dirty="0" err="1"/>
              <a:t>engaged</a:t>
            </a:r>
            <a:r>
              <a:rPr lang="fi-FI" altLang="fi-FI" dirty="0"/>
              <a:t> </a:t>
            </a:r>
            <a:r>
              <a:rPr lang="fi-FI" altLang="fi-FI" dirty="0" err="1"/>
              <a:t>more</a:t>
            </a:r>
            <a:r>
              <a:rPr lang="fi-FI" altLang="fi-FI" dirty="0"/>
              <a:t> in the </a:t>
            </a:r>
            <a:r>
              <a:rPr lang="fi-FI" altLang="fi-FI" dirty="0" err="1"/>
              <a:t>programmes’s</a:t>
            </a:r>
            <a:r>
              <a:rPr lang="fi-FI" altLang="fi-FI" dirty="0"/>
              <a:t> </a:t>
            </a:r>
            <a:r>
              <a:rPr lang="fi-FI" altLang="fi-FI" dirty="0" err="1"/>
              <a:t>actions</a:t>
            </a:r>
            <a:r>
              <a:rPr lang="fi-FI" altLang="fi-FI" dirty="0"/>
              <a:t> in the </a:t>
            </a:r>
            <a:r>
              <a:rPr lang="fi-FI" altLang="fi-FI" dirty="0" err="1"/>
              <a:t>target</a:t>
            </a:r>
            <a:r>
              <a:rPr lang="fi-FI" altLang="fi-FI" dirty="0"/>
              <a:t> </a:t>
            </a:r>
            <a:r>
              <a:rPr lang="fi-FI" altLang="fi-FI" dirty="0" err="1"/>
              <a:t>years</a:t>
            </a:r>
            <a:r>
              <a:rPr lang="fi-FI" altLang="fi-FI" dirty="0"/>
              <a:t> (</a:t>
            </a:r>
            <a:r>
              <a:rPr lang="fi-FI" altLang="fi-FI" dirty="0" err="1"/>
              <a:t>year</a:t>
            </a:r>
            <a:r>
              <a:rPr lang="fi-FI" altLang="fi-FI" dirty="0"/>
              <a:t> 3 to 11)</a:t>
            </a:r>
          </a:p>
          <a:p>
            <a:pPr eaLnBrk="1" hangingPunct="1"/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Certain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topics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are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dealt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year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after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year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in an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age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-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approptiate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 </a:t>
            </a:r>
            <a:r>
              <a:rPr lang="fi-FI" altLang="fi-FI" dirty="0" err="1">
                <a:solidFill>
                  <a:schemeClr val="accent4">
                    <a:lumMod val="65000"/>
                    <a:lumOff val="35000"/>
                  </a:schemeClr>
                </a:solidFill>
              </a:rPr>
              <a:t>way</a:t>
            </a:r>
            <a:r>
              <a:rPr lang="fi-FI" altLang="fi-FI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.</a:t>
            </a:r>
            <a:r>
              <a:rPr lang="fi-FI" altLang="fi-FI" dirty="0"/>
              <a:t>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7315B839-428F-9D44-A951-8D1EDB15F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E43D8DD7-5DDD-E24E-9F5D-EFD2F999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3" b="24655"/>
          <a:stretch/>
        </p:blipFill>
        <p:spPr>
          <a:xfrm>
            <a:off x="1043608" y="2922856"/>
            <a:ext cx="5832648" cy="2882408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883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7F02D10-1BAE-174A-B9A3-3F8BB378AA3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124744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Goals</a:t>
            </a:r>
            <a:r>
              <a:rPr lang="fi-FI" altLang="fi-FI" dirty="0"/>
              <a:t> for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r>
              <a:rPr lang="fi-FI" altLang="fi-FI" dirty="0"/>
              <a:t> and </a:t>
            </a:r>
            <a:r>
              <a:rPr lang="fi-FI" altLang="fi-FI" dirty="0" err="1"/>
              <a:t>themes</a:t>
            </a:r>
            <a:r>
              <a:rPr lang="fi-FI" altLang="fi-FI" dirty="0"/>
              <a:t>:</a:t>
            </a:r>
          </a:p>
          <a:p>
            <a:pPr lvl="1" eaLnBrk="1" hangingPunct="1"/>
            <a:r>
              <a:rPr lang="fi-FI" altLang="fi-FI" dirty="0" err="1"/>
              <a:t>Getting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children</a:t>
            </a:r>
            <a:r>
              <a:rPr lang="fi-FI" altLang="fi-FI" dirty="0"/>
              <a:t> to </a:t>
            </a:r>
            <a:r>
              <a:rPr lang="fi-FI" altLang="fi-FI" dirty="0" err="1"/>
              <a:t>understand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role</a:t>
            </a:r>
            <a:r>
              <a:rPr lang="fi-FI" altLang="fi-FI" dirty="0"/>
              <a:t> a </a:t>
            </a:r>
            <a:r>
              <a:rPr lang="fi-FI" altLang="fi-FI" dirty="0" err="1"/>
              <a:t>group</a:t>
            </a:r>
            <a:r>
              <a:rPr lang="fi-FI" altLang="fi-FI" dirty="0"/>
              <a:t> </a:t>
            </a:r>
            <a:r>
              <a:rPr lang="fi-FI" altLang="fi-FI" dirty="0" err="1"/>
              <a:t>plays</a:t>
            </a:r>
            <a:r>
              <a:rPr lang="fi-FI" altLang="fi-FI" dirty="0"/>
              <a:t> in </a:t>
            </a:r>
            <a:r>
              <a:rPr lang="fi-FI" altLang="fi-FI" dirty="0" err="1"/>
              <a:t>bullying</a:t>
            </a:r>
            <a:r>
              <a:rPr lang="fi-FI" altLang="fi-FI" dirty="0"/>
              <a:t>.</a:t>
            </a:r>
          </a:p>
          <a:p>
            <a:pPr lvl="1" eaLnBrk="1" hangingPunct="1"/>
            <a:r>
              <a:rPr lang="fi-FI" altLang="fi-FI" dirty="0" err="1"/>
              <a:t>Increasing</a:t>
            </a:r>
            <a:r>
              <a:rPr lang="fi-FI" altLang="fi-FI" dirty="0"/>
              <a:t> </a:t>
            </a:r>
            <a:r>
              <a:rPr lang="fi-FI" altLang="fi-FI" dirty="0" err="1"/>
              <a:t>empathy</a:t>
            </a:r>
            <a:r>
              <a:rPr lang="fi-FI" altLang="fi-FI" dirty="0"/>
              <a:t> for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students</a:t>
            </a:r>
            <a:r>
              <a:rPr lang="fi-FI" altLang="fi-FI" dirty="0"/>
              <a:t>.</a:t>
            </a:r>
          </a:p>
          <a:p>
            <a:pPr lvl="1" eaLnBrk="1" hangingPunct="1"/>
            <a:r>
              <a:rPr lang="fi-FI" altLang="fi-FI" dirty="0"/>
              <a:t>Learning </a:t>
            </a:r>
            <a:r>
              <a:rPr lang="fi-FI" altLang="fi-FI" dirty="0" err="1"/>
              <a:t>ways</a:t>
            </a:r>
            <a:r>
              <a:rPr lang="fi-FI" altLang="fi-FI" dirty="0"/>
              <a:t> to </a:t>
            </a:r>
            <a:r>
              <a:rPr lang="fi-FI" altLang="fi-FI" dirty="0" err="1"/>
              <a:t>support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</a:t>
            </a:r>
            <a:r>
              <a:rPr lang="fi-FI" altLang="fi-FI" dirty="0"/>
              <a:t>, and </a:t>
            </a:r>
            <a:r>
              <a:rPr lang="fi-FI" altLang="fi-FI" dirty="0" err="1"/>
              <a:t>taking</a:t>
            </a:r>
            <a:r>
              <a:rPr lang="fi-FI" altLang="fi-FI" dirty="0"/>
              <a:t> </a:t>
            </a:r>
            <a:r>
              <a:rPr lang="fi-FI" altLang="fi-FI" dirty="0" err="1"/>
              <a:t>responsibility</a:t>
            </a:r>
            <a:r>
              <a:rPr lang="fi-FI" altLang="fi-FI" dirty="0"/>
              <a:t> for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allowing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to </a:t>
            </a:r>
            <a:r>
              <a:rPr lang="fi-FI" altLang="fi-FI" dirty="0" err="1"/>
              <a:t>occur</a:t>
            </a:r>
            <a:r>
              <a:rPr lang="fi-FI" altLang="fi-FI" dirty="0"/>
              <a:t> in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group</a:t>
            </a:r>
            <a:r>
              <a:rPr lang="fi-FI" altLang="fi-FI" dirty="0"/>
              <a:t>. 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15F6504-F61B-FD43-86F2-0EAAF519E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79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>
            <a:extLst>
              <a:ext uri="{FF2B5EF4-FFF2-40B4-BE49-F238E27FC236}">
                <a16:creationId xmlns:a16="http://schemas.microsoft.com/office/drawing/2014/main" id="{28F67E88-37E2-F947-84EA-74950EE5DF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4"/>
          <a:stretch/>
        </p:blipFill>
        <p:spPr>
          <a:xfrm>
            <a:off x="4572000" y="924315"/>
            <a:ext cx="3596928" cy="4952957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F2B552C7-3656-6748-BD40-D0B78FAB6B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32656"/>
            <a:ext cx="7886700" cy="113268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/>
              <a:t>Kiva </a:t>
            </a:r>
            <a:r>
              <a:rPr lang="fi-FI" altLang="fi-FI" dirty="0" err="1"/>
              <a:t>lessons</a:t>
            </a:r>
            <a:r>
              <a:rPr lang="fi-FI" altLang="fi-FI" dirty="0"/>
              <a:t> for </a:t>
            </a:r>
            <a:r>
              <a:rPr lang="fi-FI" altLang="fi-FI" dirty="0" err="1"/>
              <a:t>primary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endParaRPr lang="en-GB" altLang="fi-FI" dirty="0"/>
          </a:p>
        </p:txBody>
      </p:sp>
      <p:sp>
        <p:nvSpPr>
          <p:cNvPr id="4" name="Tekstin paikkamerkki 1">
            <a:extLst>
              <a:ext uri="{FF2B5EF4-FFF2-40B4-BE49-F238E27FC236}">
                <a16:creationId xmlns:a16="http://schemas.microsoft.com/office/drawing/2014/main" id="{AFC6EF4A-5E04-B941-9CFE-BB3C75715414}"/>
              </a:ext>
            </a:extLst>
          </p:cNvPr>
          <p:cNvSpPr txBox="1">
            <a:spLocks/>
          </p:cNvSpPr>
          <p:nvPr/>
        </p:nvSpPr>
        <p:spPr bwMode="auto">
          <a:xfrm>
            <a:off x="611560" y="1053382"/>
            <a:ext cx="38687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dirty="0" err="1"/>
              <a:t>Years</a:t>
            </a:r>
            <a:r>
              <a:rPr lang="fi-FI" dirty="0"/>
              <a:t> 3 and 4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489DA30-1586-A841-9921-1F12EBA588F0}"/>
              </a:ext>
            </a:extLst>
          </p:cNvPr>
          <p:cNvSpPr txBox="1">
            <a:spLocks noChangeArrowheads="1"/>
          </p:cNvSpPr>
          <p:nvPr/>
        </p:nvSpPr>
        <p:spPr>
          <a:xfrm>
            <a:off x="630238" y="1924124"/>
            <a:ext cx="3868737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Let’s</a:t>
            </a:r>
            <a:r>
              <a:rPr lang="fi-FI" altLang="fi-FI" sz="1800" dirty="0"/>
              <a:t> </a:t>
            </a:r>
            <a:r>
              <a:rPr lang="fi-FI" altLang="fi-FI" sz="1800" dirty="0" err="1"/>
              <a:t>get</a:t>
            </a:r>
            <a:r>
              <a:rPr lang="fi-FI" altLang="fi-FI" sz="1800" dirty="0"/>
              <a:t> to </a:t>
            </a:r>
            <a:r>
              <a:rPr lang="fi-FI" altLang="fi-FI" sz="1800" dirty="0" err="1"/>
              <a:t>know</a:t>
            </a:r>
            <a:r>
              <a:rPr lang="fi-FI" altLang="fi-FI" sz="1800" dirty="0"/>
              <a:t> </a:t>
            </a:r>
            <a:r>
              <a:rPr lang="fi-FI" altLang="fi-FI" sz="1800" dirty="0" err="1"/>
              <a:t>each</a:t>
            </a:r>
            <a:r>
              <a:rPr lang="fi-FI" altLang="fi-FI" sz="1800" dirty="0"/>
              <a:t> </a:t>
            </a:r>
            <a:r>
              <a:rPr lang="fi-FI" altLang="fi-FI" sz="1800" dirty="0" err="1"/>
              <a:t>other</a:t>
            </a:r>
            <a:r>
              <a:rPr lang="fi-FI" altLang="fi-FI" sz="1800" dirty="0"/>
              <a:t>!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Emotions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Our</a:t>
            </a:r>
            <a:r>
              <a:rPr lang="fi-FI" altLang="fi-FI" sz="1800" dirty="0"/>
              <a:t> </a:t>
            </a:r>
            <a:r>
              <a:rPr lang="fi-FI" altLang="fi-FI" sz="1800" dirty="0" err="1"/>
              <a:t>class</a:t>
            </a:r>
            <a:r>
              <a:rPr lang="fi-FI" altLang="fi-FI" sz="1800" dirty="0"/>
              <a:t> – </a:t>
            </a:r>
            <a:r>
              <a:rPr lang="fi-FI" altLang="fi-FI" sz="1800" dirty="0" err="1"/>
              <a:t>everyone</a:t>
            </a:r>
            <a:r>
              <a:rPr lang="fi-FI" altLang="fi-FI" sz="1800" dirty="0"/>
              <a:t> is </a:t>
            </a:r>
            <a:r>
              <a:rPr lang="fi-FI" altLang="fi-FI" sz="1800" dirty="0" err="1"/>
              <a:t>included</a:t>
            </a:r>
            <a:r>
              <a:rPr lang="fi-FI" altLang="fi-FI" sz="1800" dirty="0"/>
              <a:t>!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Difference</a:t>
            </a:r>
            <a:r>
              <a:rPr lang="fi-FI" altLang="fi-FI" sz="1800" dirty="0"/>
              <a:t> is </a:t>
            </a:r>
            <a:r>
              <a:rPr lang="fi-FI" altLang="fi-FI" sz="1800" dirty="0" err="1"/>
              <a:t>richness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We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say</a:t>
            </a:r>
            <a:r>
              <a:rPr lang="fi-FI" altLang="fi-FI" sz="1800" dirty="0"/>
              <a:t> NO to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We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will</a:t>
            </a:r>
            <a:r>
              <a:rPr lang="fi-FI" altLang="fi-FI" sz="1800" dirty="0"/>
              <a:t> </a:t>
            </a:r>
            <a:r>
              <a:rPr lang="fi-FI" altLang="fi-FI" sz="1800" dirty="0" err="1"/>
              <a:t>not</a:t>
            </a:r>
            <a:r>
              <a:rPr lang="fi-FI" altLang="fi-FI" sz="1800" dirty="0"/>
              <a:t> join in on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The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bullied</a:t>
            </a:r>
            <a:r>
              <a:rPr lang="fi-FI" altLang="fi-FI" sz="1800" dirty="0"/>
              <a:t> </a:t>
            </a:r>
            <a:r>
              <a:rPr lang="fi-FI" altLang="fi-FI" sz="1800" dirty="0" err="1"/>
              <a:t>child</a:t>
            </a:r>
            <a:r>
              <a:rPr lang="fi-FI" altLang="fi-FI" sz="1800" dirty="0"/>
              <a:t> </a:t>
            </a:r>
            <a:r>
              <a:rPr lang="fi-FI" altLang="fi-FI" sz="1800" dirty="0" err="1"/>
              <a:t>needs</a:t>
            </a:r>
            <a:r>
              <a:rPr lang="fi-FI" altLang="fi-FI" sz="1800" dirty="0"/>
              <a:t> </a:t>
            </a:r>
            <a:r>
              <a:rPr lang="fi-FI" altLang="fi-FI" sz="1800" dirty="0" err="1"/>
              <a:t>your</a:t>
            </a:r>
            <a:r>
              <a:rPr lang="fi-FI" altLang="fi-FI" sz="1800" dirty="0"/>
              <a:t> help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/>
              <a:t>I </a:t>
            </a:r>
            <a:r>
              <a:rPr lang="fi-FI" altLang="fi-FI" sz="1800" dirty="0" err="1"/>
              <a:t>will</a:t>
            </a:r>
            <a:r>
              <a:rPr lang="fi-FI" altLang="fi-FI" sz="1800" dirty="0"/>
              <a:t> </a:t>
            </a:r>
            <a:r>
              <a:rPr lang="fi-FI" altLang="fi-FI" sz="1800" dirty="0" err="1"/>
              <a:t>not</a:t>
            </a:r>
            <a:r>
              <a:rPr lang="fi-FI" altLang="fi-FI" sz="1800" dirty="0"/>
              <a:t> </a:t>
            </a:r>
            <a:r>
              <a:rPr lang="fi-FI" altLang="fi-FI" sz="1800" dirty="0" err="1"/>
              <a:t>be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bullied</a:t>
            </a:r>
            <a:r>
              <a:rPr lang="fi-FI" altLang="fi-FI" sz="1800" dirty="0"/>
              <a:t>!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Literature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lesson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The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KiVa</a:t>
            </a:r>
            <a:r>
              <a:rPr lang="fi-FI" altLang="fi-FI" sz="1800" dirty="0"/>
              <a:t> </a:t>
            </a:r>
            <a:r>
              <a:rPr lang="fi-FI" altLang="fi-FI" sz="1800" dirty="0" err="1"/>
              <a:t>contract</a:t>
            </a:r>
            <a:endParaRPr lang="fi-FI" altLang="fi-FI" sz="1800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2A848EF5-9CA8-8843-BF25-0DC2E4303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97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1529DC3F-20C4-F247-9D6F-4D12DE0F7C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3" t="3099" r="6632" b="32949"/>
          <a:stretch/>
        </p:blipFill>
        <p:spPr>
          <a:xfrm>
            <a:off x="4788024" y="764703"/>
            <a:ext cx="4032448" cy="468052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D710E025-7B8D-244E-9B6B-FA5A82A5FE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502616"/>
            <a:ext cx="7886700" cy="113268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r>
              <a:rPr lang="fi-FI" altLang="fi-FI" dirty="0"/>
              <a:t> for </a:t>
            </a:r>
            <a:r>
              <a:rPr lang="fi-FI" altLang="fi-FI" dirty="0" err="1"/>
              <a:t>primary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endParaRPr lang="en-GB" altLang="fi-FI" dirty="0"/>
          </a:p>
        </p:txBody>
      </p:sp>
      <p:sp>
        <p:nvSpPr>
          <p:cNvPr id="9" name="Tekstin paikkamerkki 2">
            <a:extLst>
              <a:ext uri="{FF2B5EF4-FFF2-40B4-BE49-F238E27FC236}">
                <a16:creationId xmlns:a16="http://schemas.microsoft.com/office/drawing/2014/main" id="{CFC309C8-7CAF-BC4A-ACC3-BF34E1BE2615}"/>
              </a:ext>
            </a:extLst>
          </p:cNvPr>
          <p:cNvSpPr txBox="1">
            <a:spLocks/>
          </p:cNvSpPr>
          <p:nvPr/>
        </p:nvSpPr>
        <p:spPr>
          <a:xfrm>
            <a:off x="636350" y="1213370"/>
            <a:ext cx="3887788" cy="82391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dirty="0"/>
              <a:t>4th </a:t>
            </a:r>
            <a:r>
              <a:rPr lang="fi-FI" dirty="0" err="1"/>
              <a:t>grade</a:t>
            </a:r>
            <a:endParaRPr lang="fi-FI" dirty="0"/>
          </a:p>
        </p:txBody>
      </p:sp>
      <p:sp>
        <p:nvSpPr>
          <p:cNvPr id="10" name="Sisällön paikkamerkki 3">
            <a:extLst>
              <a:ext uri="{FF2B5EF4-FFF2-40B4-BE49-F238E27FC236}">
                <a16:creationId xmlns:a16="http://schemas.microsoft.com/office/drawing/2014/main" id="{B6254121-AC55-BB43-8406-0E46397B15B3}"/>
              </a:ext>
            </a:extLst>
          </p:cNvPr>
          <p:cNvSpPr txBox="1">
            <a:spLocks/>
          </p:cNvSpPr>
          <p:nvPr/>
        </p:nvSpPr>
        <p:spPr>
          <a:xfrm>
            <a:off x="630238" y="2149474"/>
            <a:ext cx="3887788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Respect</a:t>
            </a:r>
            <a:r>
              <a:rPr lang="fi-FI" altLang="fi-FI" sz="1800" dirty="0"/>
              <a:t> is for </a:t>
            </a:r>
            <a:r>
              <a:rPr lang="fi-FI" altLang="fi-FI" sz="1800" dirty="0" err="1"/>
              <a:t>everyone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/>
              <a:t>In a </a:t>
            </a:r>
            <a:r>
              <a:rPr lang="fi-FI" altLang="fi-FI" sz="1800" dirty="0" err="1"/>
              <a:t>group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Recognise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Hidden</a:t>
            </a:r>
            <a:r>
              <a:rPr lang="fi-FI" altLang="fi-FI" sz="1800" dirty="0"/>
              <a:t> </a:t>
            </a:r>
            <a:r>
              <a:rPr lang="fi-FI" altLang="fi-FI" sz="1800" dirty="0" err="1"/>
              <a:t>forms</a:t>
            </a:r>
            <a:r>
              <a:rPr lang="fi-FI" altLang="fi-FI" sz="1800" dirty="0"/>
              <a:t> of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Responsible</a:t>
            </a:r>
            <a:r>
              <a:rPr lang="fi-FI" altLang="fi-FI" sz="1800" dirty="0"/>
              <a:t> online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Consequences</a:t>
            </a:r>
            <a:r>
              <a:rPr lang="fi-FI" altLang="fi-FI" sz="1800" dirty="0"/>
              <a:t> of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The</a:t>
            </a:r>
            <a:r>
              <a:rPr lang="fi-FI" altLang="fi-FI" sz="1800" dirty="0"/>
              <a:t> </a:t>
            </a:r>
            <a:r>
              <a:rPr lang="fi-FI" altLang="fi-FI" sz="1800" dirty="0" err="1"/>
              <a:t>group</a:t>
            </a:r>
            <a:r>
              <a:rPr lang="fi-FI" altLang="fi-FI" sz="1800" dirty="0"/>
              <a:t> and </a:t>
            </a:r>
            <a:r>
              <a:rPr lang="fi-FI" altLang="fi-FI" sz="1800" dirty="0" err="1"/>
              <a:t>bullying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Communicating</a:t>
            </a:r>
            <a:r>
              <a:rPr lang="fi-FI" altLang="fi-FI" sz="1800" dirty="0"/>
              <a:t> </a:t>
            </a:r>
            <a:r>
              <a:rPr lang="fi-FI" altLang="fi-FI" sz="1800" dirty="0" err="1"/>
              <a:t>support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Stick</a:t>
            </a:r>
            <a:r>
              <a:rPr lang="fi-FI" altLang="fi-FI" sz="1800" dirty="0"/>
              <a:t> </a:t>
            </a:r>
            <a:r>
              <a:rPr lang="fi-FI" altLang="fi-FI" sz="1800" dirty="0" err="1"/>
              <a:t>up</a:t>
            </a:r>
            <a:r>
              <a:rPr lang="fi-FI" altLang="fi-FI" sz="1800" dirty="0"/>
              <a:t> for </a:t>
            </a:r>
            <a:r>
              <a:rPr lang="fi-FI" altLang="fi-FI" sz="1800" dirty="0" err="1"/>
              <a:t>yourself</a:t>
            </a:r>
            <a:endParaRPr lang="fi-FI" altLang="fi-FI" sz="1800" dirty="0"/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i-FI" altLang="fi-FI" sz="1800" dirty="0" err="1"/>
              <a:t>KiVa</a:t>
            </a:r>
            <a:r>
              <a:rPr lang="fi-FI" altLang="fi-FI" sz="1800" dirty="0"/>
              <a:t> </a:t>
            </a:r>
            <a:r>
              <a:rPr lang="fi-FI" altLang="fi-FI" sz="1800" dirty="0" err="1"/>
              <a:t>school</a:t>
            </a:r>
            <a:r>
              <a:rPr lang="fi-FI" altLang="fi-FI" sz="1800" dirty="0"/>
              <a:t> – </a:t>
            </a:r>
            <a:r>
              <a:rPr lang="fi-FI" altLang="fi-FI" sz="1800" dirty="0" err="1"/>
              <a:t>let’s</a:t>
            </a:r>
            <a:r>
              <a:rPr lang="fi-FI" altLang="fi-FI" sz="1800" dirty="0"/>
              <a:t> </a:t>
            </a:r>
            <a:r>
              <a:rPr lang="fi-FI" altLang="fi-FI" sz="1800" dirty="0" err="1"/>
              <a:t>do</a:t>
            </a:r>
            <a:r>
              <a:rPr lang="fi-FI" altLang="fi-FI" sz="1800" dirty="0"/>
              <a:t> it </a:t>
            </a:r>
            <a:r>
              <a:rPr lang="fi-FI" altLang="fi-FI" sz="1800" dirty="0" err="1"/>
              <a:t>together</a:t>
            </a:r>
            <a:endParaRPr lang="fi-FI" altLang="fi-FI" sz="1800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1759B162-FD92-044C-93F2-CE499552E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97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2010F4-A1C8-4542-B490-57FFA4D88F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contract</a:t>
            </a:r>
            <a:r>
              <a:rPr lang="fi-FI" altLang="fi-FI" dirty="0"/>
              <a:t> (</a:t>
            </a:r>
            <a:r>
              <a:rPr lang="fi-FI" altLang="fi-FI" dirty="0" err="1"/>
              <a:t>primary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)</a:t>
            </a:r>
            <a:endParaRPr lang="en-GB" altLang="fi-FI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541F41-97FD-4245-8110-8DFBD11B6A5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916832"/>
            <a:ext cx="4032448" cy="3940175"/>
          </a:xfrm>
        </p:spPr>
        <p:txBody>
          <a:bodyPr/>
          <a:lstStyle/>
          <a:p>
            <a:r>
              <a:rPr lang="fi-FI" altLang="fi-FI" dirty="0" err="1"/>
              <a:t>The</a:t>
            </a:r>
            <a:r>
              <a:rPr lang="fi-FI" altLang="fi-FI" dirty="0"/>
              <a:t> KiVa </a:t>
            </a:r>
            <a:r>
              <a:rPr lang="fi-FI" altLang="fi-FI" dirty="0" err="1"/>
              <a:t>rules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built</a:t>
            </a:r>
            <a:r>
              <a:rPr lang="fi-FI" altLang="fi-FI" dirty="0"/>
              <a:t> </a:t>
            </a:r>
            <a:r>
              <a:rPr lang="fi-FI" altLang="fi-FI" dirty="0" err="1"/>
              <a:t>during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 </a:t>
            </a:r>
            <a:r>
              <a:rPr lang="fi-FI" altLang="fi-FI" dirty="0" err="1"/>
              <a:t>year</a:t>
            </a:r>
            <a:r>
              <a:rPr lang="fi-FI" altLang="fi-FI" dirty="0"/>
              <a:t>.</a:t>
            </a:r>
          </a:p>
          <a:p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core</a:t>
            </a:r>
            <a:r>
              <a:rPr lang="fi-FI" altLang="fi-FI" dirty="0"/>
              <a:t> </a:t>
            </a:r>
            <a:r>
              <a:rPr lang="fi-FI" altLang="fi-FI" dirty="0" err="1"/>
              <a:t>message</a:t>
            </a:r>
            <a:r>
              <a:rPr lang="fi-FI" altLang="fi-FI" dirty="0"/>
              <a:t> of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lesson</a:t>
            </a:r>
            <a:r>
              <a:rPr lang="fi-FI" altLang="fi-FI" dirty="0"/>
              <a:t> is </a:t>
            </a:r>
            <a:r>
              <a:rPr lang="fi-FI" altLang="fi-FI" dirty="0" err="1"/>
              <a:t>summed</a:t>
            </a:r>
            <a:r>
              <a:rPr lang="fi-FI" altLang="fi-FI" dirty="0"/>
              <a:t> </a:t>
            </a:r>
            <a:r>
              <a:rPr lang="fi-FI" altLang="fi-FI" dirty="0" err="1"/>
              <a:t>up</a:t>
            </a:r>
            <a:r>
              <a:rPr lang="fi-FI" altLang="fi-FI" dirty="0"/>
              <a:t> in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rule</a:t>
            </a:r>
            <a:r>
              <a:rPr lang="fi-FI" altLang="fi-FI" dirty="0"/>
              <a:t>.</a:t>
            </a:r>
          </a:p>
        </p:txBody>
      </p:sp>
      <p:sp>
        <p:nvSpPr>
          <p:cNvPr id="4" name="Ellipsi 3">
            <a:extLst>
              <a:ext uri="{FF2B5EF4-FFF2-40B4-BE49-F238E27FC236}">
                <a16:creationId xmlns:a16="http://schemas.microsoft.com/office/drawing/2014/main" id="{079E3958-2BBD-0B4E-A0F3-B566BBB8D3C8}"/>
              </a:ext>
            </a:extLst>
          </p:cNvPr>
          <p:cNvSpPr/>
          <p:nvPr/>
        </p:nvSpPr>
        <p:spPr bwMode="auto">
          <a:xfrm>
            <a:off x="4882345" y="1621043"/>
            <a:ext cx="3074108" cy="3074108"/>
          </a:xfrm>
          <a:prstGeom prst="ellipse">
            <a:avLst/>
          </a:prstGeom>
          <a:solidFill>
            <a:schemeClr val="bg1"/>
          </a:solidFill>
          <a:ln w="101600" cap="flat" cmpd="sng" algn="ctr">
            <a:solidFill>
              <a:srgbClr val="21BBE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5" name="Ellipsi 4">
            <a:extLst>
              <a:ext uri="{FF2B5EF4-FFF2-40B4-BE49-F238E27FC236}">
                <a16:creationId xmlns:a16="http://schemas.microsoft.com/office/drawing/2014/main" id="{4E715508-02A3-5345-BE1A-AF0E8BAC8FFC}"/>
              </a:ext>
            </a:extLst>
          </p:cNvPr>
          <p:cNvSpPr/>
          <p:nvPr/>
        </p:nvSpPr>
        <p:spPr bwMode="auto">
          <a:xfrm>
            <a:off x="5002740" y="1738635"/>
            <a:ext cx="2857256" cy="2857256"/>
          </a:xfrm>
          <a:prstGeom prst="ellipse">
            <a:avLst/>
          </a:prstGeom>
          <a:solidFill>
            <a:schemeClr val="bg1">
              <a:lumMod val="95000"/>
            </a:schemeClr>
          </a:solidFill>
          <a:ln w="1016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3BD9462B-11BA-FB4D-84A7-5E627471D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1528" y="2359140"/>
            <a:ext cx="2372996" cy="28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1800" dirty="0"/>
              <a:t>The 1</a:t>
            </a:r>
            <a:r>
              <a:rPr lang="en-GB" altLang="fi-FI" sz="1800" baseline="30000" dirty="0"/>
              <a:t>st</a:t>
            </a:r>
            <a:r>
              <a:rPr lang="en-GB" altLang="fi-FI" sz="1800" dirty="0"/>
              <a:t> rule: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E1A0E42-AD39-B746-902E-86961A5DE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9599" y="2911369"/>
            <a:ext cx="2839205" cy="877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fi-FI" sz="2000" dirty="0"/>
              <a:t>We treat everyone with respect.</a:t>
            </a:r>
          </a:p>
          <a:p>
            <a:pPr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altLang="fi-FI" dirty="0"/>
          </a:p>
        </p:txBody>
      </p:sp>
      <p:pic>
        <p:nvPicPr>
          <p:cNvPr id="8" name="Kuva 7">
            <a:extLst>
              <a:ext uri="{FF2B5EF4-FFF2-40B4-BE49-F238E27FC236}">
                <a16:creationId xmlns:a16="http://schemas.microsoft.com/office/drawing/2014/main" id="{9B50EB4D-506C-AE41-995E-88B872FC1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25380"/>
            <a:ext cx="2783940" cy="2783940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439EC74D-CC58-2F4D-8A68-33A3E2AB89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09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DF9039-1DED-9840-9F1F-56A7821B98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3384376" cy="327453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rules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summed</a:t>
            </a:r>
            <a:r>
              <a:rPr lang="fi-FI" altLang="fi-FI" dirty="0"/>
              <a:t> </a:t>
            </a:r>
            <a:r>
              <a:rPr lang="fi-FI" altLang="fi-FI" dirty="0" err="1"/>
              <a:t>up</a:t>
            </a:r>
            <a:r>
              <a:rPr lang="fi-FI" altLang="fi-FI" dirty="0"/>
              <a:t> in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contract</a:t>
            </a:r>
            <a:r>
              <a:rPr lang="fi-FI" altLang="fi-FI" dirty="0"/>
              <a:t> at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end</a:t>
            </a:r>
            <a:r>
              <a:rPr lang="fi-FI" altLang="fi-FI" dirty="0"/>
              <a:t> of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 </a:t>
            </a:r>
            <a:r>
              <a:rPr lang="fi-FI" altLang="fi-FI" dirty="0" err="1"/>
              <a:t>year</a:t>
            </a:r>
            <a:r>
              <a:rPr lang="fi-FI" altLang="fi-FI" dirty="0"/>
              <a:t>. </a:t>
            </a:r>
            <a:endParaRPr lang="en-GB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4528BE8-99F6-7343-B4A1-30A655AC2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  <p:pic>
        <p:nvPicPr>
          <p:cNvPr id="8194" name="Picture 2" descr="Y:\KiVa_Englanti\Opettajanopas\U1 Opettajanopas 2018\Kuvat\kiva_vihko_kansi_A4_pieni_en_cmy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1091">
            <a:off x="4572000" y="764704"/>
            <a:ext cx="3391721" cy="4797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00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96EF54-68BA-9944-9E63-B8BBB32CB1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dirty="0">
                <a:latin typeface="Calibri" panose="020F0502020204030204" pitchFamily="34" charset="0"/>
                <a:cs typeface="Calibri" panose="020F0502020204030204" pitchFamily="34" charset="0"/>
              </a:rPr>
              <a:t>Activities included </a:t>
            </a:r>
            <a:r>
              <a:rPr lang="en-GB" altLang="fi-FI" dirty="0"/>
              <a:t>in the lessons and themes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A36B5A-FDCD-BE47-91AB-FA53399354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6666" y="3046782"/>
            <a:ext cx="2016224" cy="36004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fi-FI" altLang="fi-FI" sz="2000" dirty="0"/>
              <a:t>Group </a:t>
            </a:r>
            <a:r>
              <a:rPr lang="fi-FI" altLang="fi-FI" sz="2000" dirty="0" err="1"/>
              <a:t>discussion</a:t>
            </a:r>
            <a:endParaRPr lang="fi-FI" altLang="fi-FI" sz="20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DDC33E7-73F4-0A40-AA42-4204BA846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1052" y="3087409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fi-FI" altLang="fi-FI" sz="2000" dirty="0"/>
              <a:t>Small </a:t>
            </a:r>
            <a:r>
              <a:rPr lang="fi-FI" altLang="fi-FI" sz="2000" dirty="0" err="1"/>
              <a:t>group</a:t>
            </a:r>
            <a:r>
              <a:rPr lang="fi-FI" altLang="fi-FI" sz="2000" dirty="0"/>
              <a:t> </a:t>
            </a:r>
            <a:r>
              <a:rPr lang="fi-FI" altLang="fi-FI" sz="2000" dirty="0" err="1"/>
              <a:t>discussion</a:t>
            </a:r>
            <a:endParaRPr lang="fi-FI" altLang="fi-FI" sz="2000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99B7186-F4E2-6B41-B5B2-41702522D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221088"/>
            <a:ext cx="1119548" cy="1119548"/>
          </a:xfrm>
          <a:prstGeom prst="rect">
            <a:avLst/>
          </a:prstGeom>
        </p:spPr>
      </p:pic>
      <p:pic>
        <p:nvPicPr>
          <p:cNvPr id="6" name="Kuva 5">
            <a:extLst>
              <a:ext uri="{FF2B5EF4-FFF2-40B4-BE49-F238E27FC236}">
                <a16:creationId xmlns:a16="http://schemas.microsoft.com/office/drawing/2014/main" id="{2E0C0C0E-A0CB-DD4C-A846-3866AAEB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336" y="1971728"/>
            <a:ext cx="1119548" cy="1119548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BDD5C5D4-8A61-FE44-B78E-7AF85977F0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390" y="1987778"/>
            <a:ext cx="1119548" cy="1119548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D56C525C-A8CF-1549-A568-9B9F6168B0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04" y="4281675"/>
            <a:ext cx="1119548" cy="1119548"/>
          </a:xfrm>
          <a:prstGeom prst="rect">
            <a:avLst/>
          </a:prstGeom>
        </p:spPr>
      </p:pic>
      <p:pic>
        <p:nvPicPr>
          <p:cNvPr id="9" name="Kuva 8">
            <a:extLst>
              <a:ext uri="{FF2B5EF4-FFF2-40B4-BE49-F238E27FC236}">
                <a16:creationId xmlns:a16="http://schemas.microsoft.com/office/drawing/2014/main" id="{02B96D59-23EC-A044-B37D-D900B92F92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971728"/>
            <a:ext cx="1119548" cy="1119548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892CD828-6870-1049-9E6F-BE4C93460D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390" y="4221088"/>
            <a:ext cx="1119548" cy="1119548"/>
          </a:xfrm>
          <a:prstGeom prst="rect">
            <a:avLst/>
          </a:prstGeom>
        </p:spPr>
      </p:pic>
      <p:pic>
        <p:nvPicPr>
          <p:cNvPr id="11" name="Kuva 10">
            <a:extLst>
              <a:ext uri="{FF2B5EF4-FFF2-40B4-BE49-F238E27FC236}">
                <a16:creationId xmlns:a16="http://schemas.microsoft.com/office/drawing/2014/main" id="{11E6E479-DA73-5445-AB37-70A4B9F83E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96" y="1971728"/>
            <a:ext cx="1119548" cy="1119548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BAF1A6C8-3FB2-9A42-B949-C1F66776C3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012" y="5340636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fi-FI" altLang="fi-FI" sz="2000" dirty="0"/>
              <a:t>Learning </a:t>
            </a:r>
            <a:r>
              <a:rPr lang="fi-FI" altLang="fi-FI" sz="2000" dirty="0" err="1"/>
              <a:t>by</a:t>
            </a:r>
            <a:r>
              <a:rPr lang="fi-FI" altLang="fi-FI" sz="2000" dirty="0"/>
              <a:t> </a:t>
            </a:r>
            <a:r>
              <a:rPr lang="fi-FI" altLang="fi-FI" sz="2000" dirty="0" err="1"/>
              <a:t>doing</a:t>
            </a:r>
            <a:endParaRPr lang="fi-FI" altLang="fi-FI" sz="2000" dirty="0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2D16F357-E587-B149-9B5E-FF59A9C17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3540" y="3095124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i-FI" altLang="fi-FI" sz="2000" dirty="0"/>
              <a:t>Video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383503BB-6D3E-BE43-81DD-F592C3E8E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1712" y="3080908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fi-FI" altLang="fi-FI" sz="2000" dirty="0" err="1"/>
              <a:t>Visualisation</a:t>
            </a:r>
            <a:r>
              <a:rPr lang="fi-FI" altLang="fi-FI" sz="2000" dirty="0"/>
              <a:t> </a:t>
            </a:r>
            <a:r>
              <a:rPr lang="fi-FI" altLang="fi-FI" sz="2000" dirty="0" err="1"/>
              <a:t>exercise</a:t>
            </a:r>
            <a:endParaRPr lang="fi-FI" altLang="fi-FI" sz="2000" dirty="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D12A4B69-442A-2E4F-AFB5-1C3A1F7F9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558" y="5340636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i-FI" altLang="fi-FI" sz="2000" dirty="0" err="1"/>
              <a:t>Booklet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assignment</a:t>
            </a:r>
            <a:endParaRPr lang="fi-FI" altLang="fi-FI" sz="2000" dirty="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29D7304F-3354-B847-BAB7-1C860EE85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610" y="5340636"/>
            <a:ext cx="201622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fi-FI" altLang="fi-FI" sz="2000" dirty="0" err="1"/>
              <a:t>Homework</a:t>
            </a:r>
            <a:endParaRPr lang="fi-FI" altLang="fi-FI" sz="2000" dirty="0"/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53A82A75-7593-424B-862A-D38403E171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39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74DCC56-F621-1740-802F-2592F99C8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824" y="1196752"/>
            <a:ext cx="4464496" cy="2182017"/>
          </a:xfrm>
          <a:prstGeom prst="rect">
            <a:avLst/>
          </a:prstGeom>
          <a:noFill/>
          <a:ln w="50800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EE36975C-7304-B54C-981F-544469DD7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96" y="1986681"/>
            <a:ext cx="2993176" cy="2727540"/>
          </a:xfrm>
          <a:prstGeom prst="rect">
            <a:avLst/>
          </a:prstGeom>
          <a:noFill/>
          <a:ln w="50800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CDAAB63-220C-E34D-9113-8A513B3C4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768" y="3788217"/>
            <a:ext cx="2520950" cy="1760538"/>
          </a:xfrm>
          <a:prstGeom prst="rect">
            <a:avLst/>
          </a:prstGeom>
          <a:noFill/>
          <a:ln w="50800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F3FFDF11-C5BD-D143-AF5F-F7AABB74AE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16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oli oikealle 1">
            <a:extLst>
              <a:ext uri="{FF2B5EF4-FFF2-40B4-BE49-F238E27FC236}">
                <a16:creationId xmlns:a16="http://schemas.microsoft.com/office/drawing/2014/main" id="{C1C4AE3F-211B-8044-985E-39D0D12A7B0D}"/>
              </a:ext>
            </a:extLst>
          </p:cNvPr>
          <p:cNvSpPr/>
          <p:nvPr/>
        </p:nvSpPr>
        <p:spPr bwMode="auto">
          <a:xfrm>
            <a:off x="3049" y="3369258"/>
            <a:ext cx="8532440" cy="512122"/>
          </a:xfrm>
          <a:prstGeom prst="rightArrow">
            <a:avLst/>
          </a:prstGeom>
          <a:solidFill>
            <a:srgbClr val="005D9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CE9220C-3260-2B4A-AE4A-D1651BB0C2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/>
              <a:t>Online </a:t>
            </a:r>
            <a:r>
              <a:rPr lang="fi-FI" altLang="fi-FI" dirty="0" err="1"/>
              <a:t>materials</a:t>
            </a:r>
            <a:r>
              <a:rPr lang="fi-FI" altLang="fi-FI" dirty="0"/>
              <a:t> </a:t>
            </a:r>
            <a:r>
              <a:rPr lang="fi-FI" altLang="fi-FI" dirty="0" err="1"/>
              <a:t>related</a:t>
            </a:r>
            <a:r>
              <a:rPr lang="fi-FI" altLang="fi-FI" dirty="0"/>
              <a:t> to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lessons</a:t>
            </a:r>
            <a:endParaRPr lang="en-GB" altLang="fi-FI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85133B7-F558-B14B-921C-0F13FB97CA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41314" y="3737358"/>
            <a:ext cx="2378558" cy="1059794"/>
          </a:xfrm>
        </p:spPr>
        <p:txBody>
          <a:bodyPr/>
          <a:lstStyle/>
          <a:p>
            <a:pPr marL="0" indent="0" algn="ctr">
              <a:buNone/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Game</a:t>
            </a:r>
            <a:r>
              <a:rPr lang="fi-FI" altLang="fi-FI" dirty="0"/>
              <a:t> 1 </a:t>
            </a:r>
          </a:p>
          <a:p>
            <a:pPr marL="0" indent="0" algn="ctr">
              <a:buNone/>
            </a:pPr>
            <a:r>
              <a:rPr lang="fi-FI" altLang="fi-FI" dirty="0" err="1"/>
              <a:t>Unit</a:t>
            </a:r>
            <a:r>
              <a:rPr lang="fi-FI" altLang="fi-FI" dirty="0"/>
              <a:t> 1</a:t>
            </a:r>
          </a:p>
          <a:p>
            <a:endParaRPr lang="fi-FI" altLang="fi-FI" dirty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22A52BAE-0499-2340-BABB-B151A542F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E4039D1-ABA5-7647-BFFD-FA14E4F5A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3968" y="3737358"/>
            <a:ext cx="2241376" cy="1059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Game</a:t>
            </a:r>
            <a:r>
              <a:rPr lang="fi-FI" altLang="fi-FI" dirty="0"/>
              <a:t> 2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fi-FI" altLang="fi-FI" dirty="0" err="1"/>
              <a:t>Unit</a:t>
            </a:r>
            <a:r>
              <a:rPr lang="fi-FI" altLang="fi-FI" dirty="0"/>
              <a:t> 2</a:t>
            </a:r>
          </a:p>
          <a:p>
            <a:endParaRPr lang="fi-FI" altLang="fi-FI" dirty="0"/>
          </a:p>
        </p:txBody>
      </p:sp>
      <p:pic>
        <p:nvPicPr>
          <p:cNvPr id="1079" name="Picture 55" descr="C:\Users\Ikaros\Desktop\pelilogo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166" y="2051937"/>
            <a:ext cx="2028674" cy="131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C:\Users\Ikaros\Desktop\pelilogo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794" y="2038908"/>
            <a:ext cx="2215430" cy="143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15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44B2A6-FBC7-9144-BBDC-8497FF815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6" y="2042836"/>
            <a:ext cx="6970070" cy="762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fi-FI" dirty="0"/>
              <a:t>The online materials support the assimilation of the lesson topics.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fi-FI" dirty="0"/>
          </a:p>
          <a:p>
            <a:pPr marL="0" indent="0" algn="ctr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fi-FI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151F8E-E13B-1A46-A80B-021A33C78E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1653318"/>
            <a:ext cx="7416824" cy="2439512"/>
          </a:xfrm>
          <a:prstGeom prst="rect">
            <a:avLst/>
          </a:prstGeom>
          <a:noFill/>
          <a:ln w="57240">
            <a:solidFill>
              <a:srgbClr val="222B6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ts val="650"/>
              </a:spcBef>
              <a:buClr>
                <a:srgbClr val="006600"/>
              </a:buClr>
              <a:buSzPct val="100000"/>
              <a:buFont typeface="Arial" panose="020B0604020202020204" pitchFamily="34" charset="0"/>
              <a:buChar char="•"/>
              <a:defRPr sz="26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marL="742950" indent="-285750">
              <a:spcBef>
                <a:spcPts val="600"/>
              </a:spcBef>
              <a:buClr>
                <a:srgbClr val="006600"/>
              </a:buClr>
              <a:buSzPct val="100000"/>
              <a:buFont typeface="Arial" panose="020B0604020202020204" pitchFamily="34" charset="0"/>
              <a:buChar char="–"/>
              <a:defRPr sz="24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marL="1143000" indent="-228600">
              <a:spcBef>
                <a:spcPts val="550"/>
              </a:spcBef>
              <a:buClr>
                <a:srgbClr val="006600"/>
              </a:buClr>
              <a:buSzPct val="100000"/>
              <a:buFont typeface="Wingdings" panose="05000000000000000000" pitchFamily="2" charset="2"/>
              <a:buChar char=""/>
              <a:defRPr sz="22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marL="1600200" indent="-228600">
              <a:spcBef>
                <a:spcPts val="500"/>
              </a:spcBef>
              <a:buClr>
                <a:srgbClr val="0066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marL="2057400" indent="-228600">
              <a:spcBef>
                <a:spcPts val="500"/>
              </a:spcBef>
              <a:buClr>
                <a:srgbClr val="0066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4D4D4D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endParaRPr lang="fi-FI" altLang="fi-FI" sz="1800">
              <a:solidFill>
                <a:srgbClr val="222B6A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ED8684D-F93D-8647-9C82-831F3B21A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3277186"/>
            <a:ext cx="7416824" cy="762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DF641F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fi-FI" sz="2000" dirty="0"/>
              <a:t>revision          additional material          exercises                motivation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fi-FI" dirty="0"/>
          </a:p>
        </p:txBody>
      </p:sp>
      <p:sp>
        <p:nvSpPr>
          <p:cNvPr id="5" name="Nuoli oikealle 4">
            <a:extLst>
              <a:ext uri="{FF2B5EF4-FFF2-40B4-BE49-F238E27FC236}">
                <a16:creationId xmlns:a16="http://schemas.microsoft.com/office/drawing/2014/main" id="{03C86FB0-81A0-AA4D-B67F-058BE287294A}"/>
              </a:ext>
            </a:extLst>
          </p:cNvPr>
          <p:cNvSpPr/>
          <p:nvPr/>
        </p:nvSpPr>
        <p:spPr bwMode="auto">
          <a:xfrm>
            <a:off x="1907704" y="3381510"/>
            <a:ext cx="288032" cy="266767"/>
          </a:xfrm>
          <a:prstGeom prst="rightArrow">
            <a:avLst/>
          </a:prstGeom>
          <a:solidFill>
            <a:srgbClr val="005D9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6" name="Nuoli oikealle 5">
            <a:extLst>
              <a:ext uri="{FF2B5EF4-FFF2-40B4-BE49-F238E27FC236}">
                <a16:creationId xmlns:a16="http://schemas.microsoft.com/office/drawing/2014/main" id="{26BB0985-5884-C043-883B-299DF965EC39}"/>
              </a:ext>
            </a:extLst>
          </p:cNvPr>
          <p:cNvSpPr/>
          <p:nvPr/>
        </p:nvSpPr>
        <p:spPr bwMode="auto">
          <a:xfrm>
            <a:off x="4357841" y="3381510"/>
            <a:ext cx="288032" cy="266767"/>
          </a:xfrm>
          <a:prstGeom prst="rightArrow">
            <a:avLst/>
          </a:prstGeom>
          <a:solidFill>
            <a:srgbClr val="005D9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7" name="Nuoli oikealle 6">
            <a:extLst>
              <a:ext uri="{FF2B5EF4-FFF2-40B4-BE49-F238E27FC236}">
                <a16:creationId xmlns:a16="http://schemas.microsoft.com/office/drawing/2014/main" id="{7DB339FB-2FDB-9747-8C4D-C39E2B2459F0}"/>
              </a:ext>
            </a:extLst>
          </p:cNvPr>
          <p:cNvSpPr/>
          <p:nvPr/>
        </p:nvSpPr>
        <p:spPr bwMode="auto">
          <a:xfrm>
            <a:off x="6157108" y="3381510"/>
            <a:ext cx="288032" cy="266767"/>
          </a:xfrm>
          <a:prstGeom prst="rightArrow">
            <a:avLst/>
          </a:prstGeom>
          <a:solidFill>
            <a:srgbClr val="005D9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</a:pPr>
            <a:endParaRPr kumimoji="0" lang="fi-FI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Gothic" panose="020B0609070205080204" pitchFamily="49" charset="-128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634F58FC-D4AB-334C-89D0-C014770568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5576" y="4620104"/>
            <a:ext cx="7632848" cy="1059794"/>
          </a:xfrm>
        </p:spPr>
        <p:txBody>
          <a:bodyPr/>
          <a:lstStyle/>
          <a:p>
            <a:pPr marL="0" indent="0">
              <a:buNone/>
            </a:pPr>
            <a:r>
              <a:rPr lang="fi-FI" altLang="fi-FI" sz="2100" dirty="0" err="1"/>
              <a:t>The</a:t>
            </a:r>
            <a:r>
              <a:rPr lang="fi-FI" altLang="fi-FI" sz="2100" dirty="0"/>
              <a:t> </a:t>
            </a:r>
            <a:r>
              <a:rPr lang="fi-FI" altLang="fi-FI" sz="2100" dirty="0" err="1"/>
              <a:t>games</a:t>
            </a:r>
            <a:r>
              <a:rPr lang="fi-FI" altLang="fi-FI" sz="2100" dirty="0"/>
              <a:t> </a:t>
            </a:r>
            <a:r>
              <a:rPr lang="fi-FI" altLang="fi-FI" sz="2100" dirty="0" err="1"/>
              <a:t>are</a:t>
            </a:r>
            <a:r>
              <a:rPr lang="fi-FI" altLang="fi-FI" sz="2100" dirty="0"/>
              <a:t> </a:t>
            </a:r>
            <a:r>
              <a:rPr lang="fi-FI" altLang="fi-FI" sz="2100" dirty="0" err="1"/>
              <a:t>available</a:t>
            </a:r>
            <a:r>
              <a:rPr lang="fi-FI" altLang="fi-FI" sz="2100" dirty="0"/>
              <a:t> at </a:t>
            </a:r>
            <a:r>
              <a:rPr lang="fi-FI" altLang="fi-FI" sz="2100" dirty="0" err="1"/>
              <a:t>App</a:t>
            </a:r>
            <a:r>
              <a:rPr lang="fi-FI" altLang="fi-FI" sz="2100" dirty="0"/>
              <a:t> </a:t>
            </a:r>
            <a:r>
              <a:rPr lang="fi-FI" altLang="fi-FI" sz="2100" dirty="0" err="1"/>
              <a:t>Store</a:t>
            </a:r>
            <a:r>
              <a:rPr lang="fi-FI" altLang="fi-FI" sz="2100" dirty="0"/>
              <a:t> and Google Play.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37F5F2B2-5880-4C4C-88D1-3C5A210D4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Lessons</a:t>
            </a:r>
            <a:r>
              <a:rPr lang="fi-FI" altLang="fi-FI" sz="1800" b="0" dirty="0">
                <a:solidFill>
                  <a:schemeClr val="bg1"/>
                </a:solidFill>
              </a:rPr>
              <a:t> and </a:t>
            </a:r>
            <a:r>
              <a:rPr lang="fi-FI" altLang="fi-FI" sz="1800" b="0" dirty="0" err="1">
                <a:solidFill>
                  <a:schemeClr val="bg1"/>
                </a:solidFill>
              </a:rPr>
              <a:t>themes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13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>
            <a:extLst>
              <a:ext uri="{FF2B5EF4-FFF2-40B4-BE49-F238E27FC236}">
                <a16:creationId xmlns:a16="http://schemas.microsoft.com/office/drawing/2014/main" id="{722F0B6B-4D8C-7D43-919F-C6FF641FE5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558006"/>
            <a:ext cx="7886700" cy="113268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Information</a:t>
            </a:r>
            <a:r>
              <a:rPr lang="fi-FI" altLang="fi-FI" dirty="0"/>
              <a:t> for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parents</a:t>
            </a:r>
            <a:endParaRPr lang="en-GB" altLang="fi-FI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kstin paikkamerkki 1">
            <a:extLst>
              <a:ext uri="{FF2B5EF4-FFF2-40B4-BE49-F238E27FC236}">
                <a16:creationId xmlns:a16="http://schemas.microsoft.com/office/drawing/2014/main" id="{54412127-7949-FD4C-8A31-B44BBCC5F421}"/>
              </a:ext>
            </a:extLst>
          </p:cNvPr>
          <p:cNvSpPr txBox="1">
            <a:spLocks/>
          </p:cNvSpPr>
          <p:nvPr/>
        </p:nvSpPr>
        <p:spPr bwMode="auto">
          <a:xfrm>
            <a:off x="631776" y="1844824"/>
            <a:ext cx="38687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dirty="0" err="1"/>
              <a:t>Materials</a:t>
            </a:r>
            <a:endParaRPr lang="fi-FI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B43595E-9222-684A-A5EB-8A39C6D1D290}"/>
              </a:ext>
            </a:extLst>
          </p:cNvPr>
          <p:cNvSpPr txBox="1">
            <a:spLocks noChangeArrowheads="1"/>
          </p:cNvSpPr>
          <p:nvPr/>
        </p:nvSpPr>
        <p:spPr>
          <a:xfrm>
            <a:off x="631776" y="2780928"/>
            <a:ext cx="4588296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i-FI" sz="2000" dirty="0">
                <a:hlinkClick r:id="rId2"/>
              </a:rPr>
              <a:t>http://data.kivaprogram.net/parents/</a:t>
            </a:r>
            <a:endParaRPr lang="fi-FI" altLang="fi-FI" sz="2000" dirty="0"/>
          </a:p>
          <a:p>
            <a:pPr lvl="1" eaLnBrk="1" hangingPunct="1">
              <a:defRPr/>
            </a:pPr>
            <a:r>
              <a:rPr lang="fi-FI" altLang="fi-FI" sz="1600" dirty="0" err="1"/>
              <a:t>Information</a:t>
            </a:r>
            <a:r>
              <a:rPr lang="fi-FI" altLang="fi-FI" sz="1600" dirty="0"/>
              <a:t> </a:t>
            </a:r>
            <a:r>
              <a:rPr lang="fi-FI" altLang="fi-FI" sz="1600" dirty="0" err="1"/>
              <a:t>about</a:t>
            </a:r>
            <a:r>
              <a:rPr lang="fi-FI" altLang="fi-FI" sz="1600" dirty="0"/>
              <a:t> </a:t>
            </a:r>
            <a:r>
              <a:rPr lang="fi-FI" altLang="fi-FI" sz="1600" dirty="0" err="1"/>
              <a:t>bullying</a:t>
            </a:r>
            <a:endParaRPr lang="fi-FI" altLang="fi-FI" sz="1600" dirty="0"/>
          </a:p>
          <a:p>
            <a:pPr lvl="1" eaLnBrk="1" hangingPunct="1">
              <a:defRPr/>
            </a:pPr>
            <a:r>
              <a:rPr lang="fi-FI" altLang="fi-FI" sz="1600" dirty="0" err="1"/>
              <a:t>Information</a:t>
            </a:r>
            <a:r>
              <a:rPr lang="fi-FI" altLang="fi-FI" sz="1600" dirty="0"/>
              <a:t> on </a:t>
            </a:r>
            <a:r>
              <a:rPr lang="fi-FI" altLang="fi-FI" sz="1600" dirty="0" err="1"/>
              <a:t>how</a:t>
            </a:r>
            <a:r>
              <a:rPr lang="fi-FI" altLang="fi-FI" sz="1600" dirty="0"/>
              <a:t> </a:t>
            </a:r>
            <a:r>
              <a:rPr lang="fi-FI" altLang="fi-FI" sz="1600" dirty="0" err="1"/>
              <a:t>the</a:t>
            </a:r>
            <a:r>
              <a:rPr lang="fi-FI" altLang="fi-FI" sz="1600" dirty="0"/>
              <a:t> </a:t>
            </a:r>
            <a:r>
              <a:rPr lang="fi-FI" altLang="fi-FI" sz="1600" dirty="0" err="1"/>
              <a:t>parents</a:t>
            </a:r>
            <a:r>
              <a:rPr lang="fi-FI" altLang="fi-FI" sz="1600" dirty="0"/>
              <a:t> </a:t>
            </a:r>
            <a:r>
              <a:rPr lang="fi-FI" altLang="fi-FI" sz="1600" dirty="0" err="1"/>
              <a:t>can</a:t>
            </a:r>
            <a:r>
              <a:rPr lang="fi-FI" altLang="fi-FI" sz="1600" dirty="0"/>
              <a:t> help in </a:t>
            </a:r>
            <a:r>
              <a:rPr lang="fi-FI" altLang="fi-FI" sz="1600" dirty="0" err="1"/>
              <a:t>reducing</a:t>
            </a:r>
            <a:r>
              <a:rPr lang="fi-FI" altLang="fi-FI" sz="1600" dirty="0"/>
              <a:t> </a:t>
            </a:r>
            <a:r>
              <a:rPr lang="fi-FI" altLang="fi-FI" sz="1600" dirty="0" err="1"/>
              <a:t>bullying</a:t>
            </a:r>
            <a:r>
              <a:rPr lang="fi-FI" altLang="fi-FI" sz="1600" dirty="0"/>
              <a:t> and </a:t>
            </a:r>
            <a:r>
              <a:rPr lang="fi-FI" altLang="fi-FI" sz="1600" dirty="0" err="1"/>
              <a:t>support</a:t>
            </a:r>
            <a:r>
              <a:rPr lang="fi-FI" altLang="fi-FI" sz="1600" dirty="0"/>
              <a:t> a </a:t>
            </a:r>
            <a:r>
              <a:rPr lang="fi-FI" altLang="fi-FI" sz="1600" dirty="0" err="1"/>
              <a:t>bullied</a:t>
            </a:r>
            <a:r>
              <a:rPr lang="fi-FI" altLang="fi-FI" sz="1600" dirty="0"/>
              <a:t> </a:t>
            </a:r>
            <a:r>
              <a:rPr lang="fi-FI" altLang="fi-FI" sz="1600" dirty="0" err="1"/>
              <a:t>child</a:t>
            </a:r>
            <a:r>
              <a:rPr lang="fi-FI" altLang="fi-FI" sz="1600" dirty="0"/>
              <a:t>.</a:t>
            </a:r>
          </a:p>
          <a:p>
            <a:pPr marL="457200" lvl="1" indent="0" eaLnBrk="1" hangingPunct="1">
              <a:buFont typeface="Calibri" panose="020F0502020204030204" pitchFamily="34" charset="0"/>
              <a:buNone/>
              <a:defRPr/>
            </a:pPr>
            <a:endParaRPr lang="fi-FI" altLang="fi-FI" sz="1600" dirty="0"/>
          </a:p>
        </p:txBody>
      </p:sp>
      <p:sp>
        <p:nvSpPr>
          <p:cNvPr id="10" name="Tekstin paikkamerkki 2">
            <a:extLst>
              <a:ext uri="{FF2B5EF4-FFF2-40B4-BE49-F238E27FC236}">
                <a16:creationId xmlns:a16="http://schemas.microsoft.com/office/drawing/2014/main" id="{F107D473-5D0F-F54B-991D-3DBEC678470D}"/>
              </a:ext>
            </a:extLst>
          </p:cNvPr>
          <p:cNvSpPr txBox="1">
            <a:spLocks/>
          </p:cNvSpPr>
          <p:nvPr/>
        </p:nvSpPr>
        <p:spPr>
          <a:xfrm>
            <a:off x="4630689" y="1844824"/>
            <a:ext cx="3887788" cy="82391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dirty="0" err="1"/>
              <a:t>Parents</a:t>
            </a:r>
            <a:r>
              <a:rPr lang="fi-FI" dirty="0"/>
              <a:t>’ </a:t>
            </a:r>
            <a:r>
              <a:rPr lang="fi-FI" dirty="0" err="1"/>
              <a:t>evening</a:t>
            </a:r>
            <a:endParaRPr lang="fi-FI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4337304E-8C0A-7B47-AE28-6B16AF6C2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Cooperation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with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the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parents</a:t>
            </a:r>
            <a:endParaRPr lang="fi-FI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96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4EB3F5E6-A172-41FB-94F5-AADAF25BBB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What</a:t>
            </a:r>
            <a:r>
              <a:rPr lang="fi-FI" altLang="fi-FI" dirty="0"/>
              <a:t> </a:t>
            </a:r>
            <a:r>
              <a:rPr lang="fi-FI" altLang="fi-FI" dirty="0" err="1"/>
              <a:t>could</a:t>
            </a:r>
            <a:r>
              <a:rPr lang="fi-FI" altLang="fi-FI" dirty="0"/>
              <a:t> </a:t>
            </a:r>
            <a:r>
              <a:rPr lang="fi-FI" altLang="fi-FI" dirty="0" err="1"/>
              <a:t>parents</a:t>
            </a:r>
            <a:r>
              <a:rPr lang="fi-FI" altLang="fi-FI" dirty="0"/>
              <a:t> </a:t>
            </a:r>
            <a:r>
              <a:rPr lang="fi-FI" altLang="fi-FI" dirty="0" err="1"/>
              <a:t>do</a:t>
            </a:r>
            <a:r>
              <a:rPr lang="fi-FI" altLang="fi-FI" dirty="0"/>
              <a:t> to reduce bullying?</a:t>
            </a:r>
            <a:endParaRPr lang="en-GB" altLang="fi-FI" dirty="0"/>
          </a:p>
        </p:txBody>
      </p:sp>
      <p:sp>
        <p:nvSpPr>
          <p:cNvPr id="29" name="Rectangle 2">
            <a:extLst>
              <a:ext uri="{FF2B5EF4-FFF2-40B4-BE49-F238E27FC236}">
                <a16:creationId xmlns:a16="http://schemas.microsoft.com/office/drawing/2014/main" id="{ECC2CB39-B008-D448-9DAC-48E3EDCF86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988840"/>
            <a:ext cx="7200800" cy="1059794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dirty="0" err="1"/>
              <a:t>Take</a:t>
            </a:r>
            <a:r>
              <a:rPr lang="fi-FI" altLang="fi-FI" sz="2200" dirty="0"/>
              <a:t> </a:t>
            </a:r>
            <a:r>
              <a:rPr lang="fi-FI" altLang="fi-FI" sz="2200" dirty="0" err="1"/>
              <a:t>any</a:t>
            </a:r>
            <a:r>
              <a:rPr lang="fi-FI" altLang="fi-FI" sz="2200" dirty="0"/>
              <a:t> </a:t>
            </a:r>
            <a:r>
              <a:rPr lang="fi-FI" altLang="fi-FI" sz="2200" dirty="0" err="1"/>
              <a:t>bullying</a:t>
            </a:r>
            <a:r>
              <a:rPr lang="fi-FI" altLang="fi-FI" sz="2200" dirty="0"/>
              <a:t> </a:t>
            </a:r>
            <a:r>
              <a:rPr lang="fi-FI" altLang="fi-FI" sz="2200" dirty="0" err="1"/>
              <a:t>situation</a:t>
            </a:r>
            <a:r>
              <a:rPr lang="fi-FI" altLang="fi-FI" sz="2200" dirty="0"/>
              <a:t> </a:t>
            </a:r>
            <a:r>
              <a:rPr lang="fi-FI" altLang="fi-FI" sz="2200" dirty="0" err="1"/>
              <a:t>seriously</a:t>
            </a:r>
            <a:r>
              <a:rPr lang="fi-FI" altLang="fi-FI" sz="2200" dirty="0"/>
              <a:t> </a:t>
            </a:r>
          </a:p>
          <a:p>
            <a:pPr marL="400050" lvl="1" indent="0" eaLnBrk="1" hangingPunct="1">
              <a:buNone/>
            </a:pPr>
            <a:endParaRPr lang="fi-FI" altLang="fi-FI" sz="2000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b="1" dirty="0" err="1"/>
              <a:t>Cooperate</a:t>
            </a:r>
            <a:r>
              <a:rPr lang="fi-FI" altLang="fi-FI" sz="2200" dirty="0"/>
              <a:t> </a:t>
            </a:r>
            <a:r>
              <a:rPr lang="fi-FI" altLang="fi-FI" sz="2200" dirty="0" err="1"/>
              <a:t>with</a:t>
            </a:r>
            <a:r>
              <a:rPr lang="fi-FI" altLang="fi-FI" sz="2200" dirty="0"/>
              <a:t> </a:t>
            </a:r>
            <a:r>
              <a:rPr lang="fi-FI" altLang="fi-FI" sz="2200" dirty="0" err="1"/>
              <a:t>the</a:t>
            </a:r>
            <a:r>
              <a:rPr lang="fi-FI" altLang="fi-FI" sz="2200" dirty="0"/>
              <a:t> </a:t>
            </a:r>
            <a:r>
              <a:rPr lang="fi-FI" altLang="fi-FI" sz="2200" dirty="0" err="1"/>
              <a:t>school</a:t>
            </a:r>
            <a:endParaRPr lang="fi-FI" altLang="fi-FI" sz="2200" dirty="0"/>
          </a:p>
          <a:p>
            <a:pPr lvl="1" eaLnBrk="1" hangingPunct="1"/>
            <a:r>
              <a:rPr lang="fi-FI" altLang="fi-FI" sz="2000" dirty="0" err="1"/>
              <a:t>inform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school</a:t>
            </a:r>
            <a:r>
              <a:rPr lang="fi-FI" altLang="fi-FI" sz="2000" dirty="0"/>
              <a:t> </a:t>
            </a:r>
            <a:r>
              <a:rPr lang="fi-FI" altLang="fi-FI" sz="2000" dirty="0" err="1"/>
              <a:t>about</a:t>
            </a:r>
            <a:r>
              <a:rPr lang="fi-FI" altLang="fi-FI" sz="2000" dirty="0"/>
              <a:t> a </a:t>
            </a:r>
            <a:r>
              <a:rPr lang="fi-FI" altLang="fi-FI" sz="2000" dirty="0" err="1"/>
              <a:t>bullying</a:t>
            </a:r>
            <a:r>
              <a:rPr lang="fi-FI" altLang="fi-FI" sz="2000" dirty="0"/>
              <a:t> case</a:t>
            </a:r>
          </a:p>
          <a:p>
            <a:pPr lvl="1" eaLnBrk="1" hangingPunct="1"/>
            <a:r>
              <a:rPr lang="fi-FI" altLang="fi-FI" sz="2000" dirty="0" err="1"/>
              <a:t>trust</a:t>
            </a:r>
            <a:r>
              <a:rPr lang="fi-FI" altLang="fi-FI" sz="2000" dirty="0"/>
              <a:t> in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school’s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ability</a:t>
            </a:r>
            <a:r>
              <a:rPr lang="fi-FI" altLang="fi-FI" sz="2000" dirty="0"/>
              <a:t> to </a:t>
            </a:r>
            <a:r>
              <a:rPr lang="fi-FI" altLang="fi-FI" sz="2000" dirty="0" err="1"/>
              <a:t>handle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matter</a:t>
            </a:r>
            <a:endParaRPr lang="fi-FI" altLang="fi-FI" sz="2000" dirty="0"/>
          </a:p>
          <a:p>
            <a:pPr marL="457200" lvl="1" indent="0" eaLnBrk="1" hangingPunct="1">
              <a:buNone/>
            </a:pPr>
            <a:endParaRPr lang="fi-FI" altLang="fi-FI" sz="2000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b="1" dirty="0" err="1"/>
              <a:t>Discuss</a:t>
            </a:r>
            <a:r>
              <a:rPr lang="fi-FI" altLang="fi-FI" sz="2200" b="1" dirty="0"/>
              <a:t> </a:t>
            </a:r>
            <a:r>
              <a:rPr lang="fi-FI" altLang="fi-FI" sz="2200" b="1" dirty="0" err="1"/>
              <a:t>bullying</a:t>
            </a:r>
            <a:r>
              <a:rPr lang="fi-FI" altLang="fi-FI" sz="2200" b="1" dirty="0"/>
              <a:t> </a:t>
            </a:r>
            <a:r>
              <a:rPr lang="fi-FI" altLang="fi-FI" sz="2200" b="1" dirty="0" err="1"/>
              <a:t>with</a:t>
            </a:r>
            <a:r>
              <a:rPr lang="fi-FI" altLang="fi-FI" sz="2200" b="1" dirty="0"/>
              <a:t> </a:t>
            </a:r>
            <a:r>
              <a:rPr lang="fi-FI" altLang="fi-FI" sz="2200" b="1" dirty="0" err="1"/>
              <a:t>your</a:t>
            </a:r>
            <a:r>
              <a:rPr lang="fi-FI" altLang="fi-FI" sz="2200" b="1" dirty="0"/>
              <a:t> </a:t>
            </a:r>
            <a:r>
              <a:rPr lang="fi-FI" altLang="fi-FI" sz="2200" b="1" dirty="0" err="1"/>
              <a:t>child</a:t>
            </a:r>
            <a:r>
              <a:rPr lang="fi-FI" altLang="fi-FI" sz="2200" b="1" dirty="0"/>
              <a:t> / </a:t>
            </a:r>
            <a:r>
              <a:rPr lang="fi-FI" altLang="fi-FI" sz="2200" b="1" dirty="0" err="1"/>
              <a:t>adolescent</a:t>
            </a:r>
            <a:r>
              <a:rPr lang="fi-FI" altLang="fi-FI" sz="2200" b="1" dirty="0"/>
              <a:t> </a:t>
            </a:r>
            <a:r>
              <a:rPr lang="fi-FI" altLang="fi-FI" sz="2200" dirty="0" err="1"/>
              <a:t>even</a:t>
            </a:r>
            <a:r>
              <a:rPr lang="fi-FI" altLang="fi-FI" sz="2200" b="1" dirty="0"/>
              <a:t> </a:t>
            </a:r>
            <a:r>
              <a:rPr lang="fi-FI" altLang="fi-FI" sz="2200" dirty="0" err="1"/>
              <a:t>if</a:t>
            </a:r>
            <a:r>
              <a:rPr lang="fi-FI" altLang="fi-FI" sz="2200" dirty="0"/>
              <a:t> s/he is </a:t>
            </a:r>
            <a:r>
              <a:rPr lang="fi-FI" altLang="fi-FI" sz="2200" dirty="0" err="1"/>
              <a:t>not</a:t>
            </a:r>
            <a:r>
              <a:rPr lang="fi-FI" altLang="fi-FI" sz="2200" dirty="0"/>
              <a:t> </a:t>
            </a:r>
            <a:r>
              <a:rPr lang="fi-FI" altLang="fi-FI" sz="2200" dirty="0" err="1"/>
              <a:t>being</a:t>
            </a:r>
            <a:r>
              <a:rPr lang="fi-FI" altLang="fi-FI" sz="2200" dirty="0"/>
              <a:t> </a:t>
            </a:r>
            <a:r>
              <a:rPr lang="fi-FI" altLang="fi-FI" sz="2200" dirty="0" err="1"/>
              <a:t>bullied</a:t>
            </a:r>
            <a:r>
              <a:rPr lang="fi-FI" altLang="fi-FI" sz="2200" dirty="0"/>
              <a:t> </a:t>
            </a:r>
            <a:r>
              <a:rPr lang="fi-FI" altLang="fi-FI" sz="2200" dirty="0" err="1"/>
              <a:t>or</a:t>
            </a:r>
            <a:r>
              <a:rPr lang="fi-FI" altLang="fi-FI" sz="2200" dirty="0"/>
              <a:t> s/he is </a:t>
            </a:r>
            <a:r>
              <a:rPr lang="fi-FI" altLang="fi-FI" sz="2200" dirty="0" err="1"/>
              <a:t>not</a:t>
            </a:r>
            <a:r>
              <a:rPr lang="fi-FI" altLang="fi-FI" sz="2200" dirty="0"/>
              <a:t> </a:t>
            </a:r>
            <a:r>
              <a:rPr lang="fi-FI" altLang="fi-FI" sz="2200" dirty="0" err="1"/>
              <a:t>bullying</a:t>
            </a:r>
            <a:r>
              <a:rPr lang="fi-FI" altLang="fi-FI" sz="2200" dirty="0"/>
              <a:t> </a:t>
            </a:r>
            <a:r>
              <a:rPr lang="fi-FI" altLang="fi-FI" sz="2200" dirty="0" err="1"/>
              <a:t>others</a:t>
            </a:r>
            <a:endParaRPr lang="fi-FI" altLang="fi-FI" sz="2200" dirty="0"/>
          </a:p>
          <a:p>
            <a:pPr marL="857250" lvl="1" indent="-457200" eaLnBrk="1" hangingPunct="1"/>
            <a:r>
              <a:rPr lang="fi-FI" altLang="fi-FI" sz="1800" dirty="0" err="1"/>
              <a:t>Let’s</a:t>
            </a:r>
            <a:r>
              <a:rPr lang="fi-FI" altLang="fi-FI" sz="1800" dirty="0"/>
              <a:t> </a:t>
            </a:r>
            <a:r>
              <a:rPr lang="en-US" sz="1800" dirty="0"/>
              <a:t>encourage children / adolescents not to join in on bullying, to support the bullied students, and to tell adults about bullying!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D69D80CC-9D27-424E-A175-DF81E620B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Universal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Cooperation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with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the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parents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296370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BD4F5BC-F279-1748-B446-0678F4490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624" y="2564904"/>
            <a:ext cx="7002016" cy="116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4800" i="1" dirty="0"/>
              <a:t>Indicated actions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E5649CD-C1B2-CB48-9C49-4623474D0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3501008"/>
            <a:ext cx="685800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3600" dirty="0"/>
              <a:t>When bullying cases emerge</a:t>
            </a:r>
          </a:p>
        </p:txBody>
      </p:sp>
    </p:spTree>
    <p:extLst>
      <p:ext uri="{BB962C8B-B14F-4D97-AF65-F5344CB8AC3E}">
        <p14:creationId xmlns:p14="http://schemas.microsoft.com/office/powerpoint/2010/main" val="262358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9356394-2E70-1B4E-BF4E-26BBA081BA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Tackling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endParaRPr lang="en-GB" altLang="fi-FI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9D4C10-21C8-3B45-BFA1-32D1D79285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1988840"/>
            <a:ext cx="3312368" cy="1059794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dirty="0" err="1"/>
              <a:t>The</a:t>
            </a:r>
            <a:r>
              <a:rPr lang="fi-FI" altLang="fi-FI" sz="2200" dirty="0"/>
              <a:t> </a:t>
            </a:r>
            <a:r>
              <a:rPr lang="fi-FI" altLang="fi-FI" sz="2200" dirty="0" err="1"/>
              <a:t>KiVa</a:t>
            </a:r>
            <a:r>
              <a:rPr lang="fi-FI" altLang="fi-FI" sz="2200" dirty="0"/>
              <a:t> team</a:t>
            </a:r>
          </a:p>
          <a:p>
            <a:pPr marL="400050" lvl="1" indent="0" eaLnBrk="1" hangingPunct="1">
              <a:buNone/>
            </a:pPr>
            <a:endParaRPr lang="fi-FI" altLang="fi-FI" sz="2000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dirty="0" err="1"/>
              <a:t>Screening</a:t>
            </a:r>
            <a:r>
              <a:rPr lang="fi-FI" altLang="fi-FI" sz="2200" dirty="0"/>
              <a:t> of </a:t>
            </a:r>
            <a:r>
              <a:rPr lang="fi-FI" altLang="fi-FI" sz="2200" dirty="0" err="1"/>
              <a:t>bullying</a:t>
            </a:r>
            <a:endParaRPr lang="fi-FI" altLang="fi-FI" sz="2000" dirty="0"/>
          </a:p>
          <a:p>
            <a:pPr marL="457200" lvl="1" indent="0" eaLnBrk="1" hangingPunct="1">
              <a:buNone/>
            </a:pPr>
            <a:endParaRPr lang="fi-FI" altLang="fi-FI" sz="2000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dirty="0" err="1"/>
              <a:t>Discussions</a:t>
            </a:r>
            <a:endParaRPr lang="fi-FI" altLang="fi-FI" sz="2200" dirty="0"/>
          </a:p>
          <a:p>
            <a:pPr marL="457200" indent="-457200" eaLnBrk="1" hangingPunct="1">
              <a:buFont typeface="+mj-lt"/>
              <a:buAutoNum type="arabicPeriod"/>
            </a:pPr>
            <a:endParaRPr lang="fi-FI" altLang="fi-FI" sz="2200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fi-FI" altLang="fi-FI" sz="2200" dirty="0" err="1"/>
              <a:t>Cooperation</a:t>
            </a:r>
            <a:r>
              <a:rPr lang="fi-FI" altLang="fi-FI" sz="2200" dirty="0"/>
              <a:t> </a:t>
            </a:r>
            <a:r>
              <a:rPr lang="fi-FI" altLang="fi-FI" sz="2200" dirty="0" err="1"/>
              <a:t>with</a:t>
            </a:r>
            <a:r>
              <a:rPr lang="fi-FI" altLang="fi-FI" sz="2200" dirty="0"/>
              <a:t> </a:t>
            </a:r>
            <a:r>
              <a:rPr lang="fi-FI" altLang="fi-FI" sz="2200" dirty="0" err="1"/>
              <a:t>the</a:t>
            </a:r>
            <a:r>
              <a:rPr lang="fi-FI" altLang="fi-FI" sz="2200" dirty="0"/>
              <a:t> </a:t>
            </a:r>
            <a:r>
              <a:rPr lang="fi-FI" altLang="fi-FI" sz="2200" dirty="0" err="1"/>
              <a:t>parents</a:t>
            </a:r>
            <a:endParaRPr lang="fi-FI" altLang="fi-FI" sz="18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3CEF3F8-B6FB-C641-8E97-7335BF763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E688E5D1-D922-C147-9F13-3459D6F1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9" b="6129"/>
          <a:stretch/>
        </p:blipFill>
        <p:spPr>
          <a:xfrm>
            <a:off x="4015463" y="1988840"/>
            <a:ext cx="4228945" cy="3456384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3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C17B721-191A-3247-9E83-AD7258F83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dirty="0"/>
              <a:t>1. </a:t>
            </a:r>
            <a:r>
              <a:rPr lang="fi-FI" dirty="0" err="1"/>
              <a:t>KiVa</a:t>
            </a:r>
            <a:r>
              <a:rPr lang="fi-FI" dirty="0"/>
              <a:t> team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7C699D5-B79E-B544-989C-4215054D4F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951639"/>
            <a:ext cx="7704856" cy="3940175"/>
          </a:xfrm>
        </p:spPr>
        <p:txBody>
          <a:bodyPr/>
          <a:lstStyle/>
          <a:p>
            <a:r>
              <a:rPr lang="fi-FI" altLang="fi-FI" dirty="0" err="1"/>
              <a:t>When</a:t>
            </a:r>
            <a:r>
              <a:rPr lang="fi-FI" altLang="fi-FI" dirty="0"/>
              <a:t> a </a:t>
            </a:r>
            <a:r>
              <a:rPr lang="fi-FI" altLang="fi-FI" dirty="0" err="1"/>
              <a:t>suspected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case </a:t>
            </a:r>
            <a:r>
              <a:rPr lang="fi-FI" altLang="fi-FI" dirty="0" err="1"/>
              <a:t>comes</a:t>
            </a:r>
            <a:r>
              <a:rPr lang="fi-FI" altLang="fi-FI" dirty="0"/>
              <a:t> to </a:t>
            </a:r>
            <a:r>
              <a:rPr lang="fi-FI" altLang="fi-FI" dirty="0" err="1"/>
              <a:t>attention</a:t>
            </a:r>
            <a:r>
              <a:rPr lang="fi-FI" altLang="fi-FI" dirty="0"/>
              <a:t>,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team </a:t>
            </a:r>
            <a:r>
              <a:rPr lang="fi-FI" altLang="fi-FI" dirty="0" err="1"/>
              <a:t>tackles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case in </a:t>
            </a:r>
            <a:r>
              <a:rPr lang="fi-FI" altLang="fi-FI" dirty="0" err="1"/>
              <a:t>cooperation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class</a:t>
            </a:r>
            <a:r>
              <a:rPr lang="fi-FI" altLang="fi-FI" dirty="0"/>
              <a:t> </a:t>
            </a:r>
            <a:r>
              <a:rPr lang="fi-FI" altLang="fi-FI" dirty="0" err="1"/>
              <a:t>teacher</a:t>
            </a:r>
            <a:r>
              <a:rPr lang="fi-FI" altLang="fi-FI" dirty="0"/>
              <a:t>.</a:t>
            </a:r>
          </a:p>
          <a:p>
            <a:pPr marL="0" indent="0">
              <a:buNone/>
            </a:pPr>
            <a:endParaRPr 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4A43632-CB10-E34B-B40F-13B2DB635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63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C413C4F-53BF-8E44-8AAA-2E39E0738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dirty="0"/>
              <a:t>2. </a:t>
            </a:r>
            <a:r>
              <a:rPr lang="fi-FI" dirty="0" err="1"/>
              <a:t>Screening</a:t>
            </a:r>
            <a:r>
              <a:rPr lang="fi-FI" dirty="0"/>
              <a:t>: is </a:t>
            </a:r>
            <a:r>
              <a:rPr lang="fi-FI" dirty="0" err="1"/>
              <a:t>this</a:t>
            </a:r>
            <a:r>
              <a:rPr lang="fi-FI" dirty="0"/>
              <a:t> </a:t>
            </a:r>
            <a:r>
              <a:rPr lang="fi-FI" dirty="0" err="1"/>
              <a:t>bullying</a:t>
            </a:r>
            <a:r>
              <a:rPr lang="fi-FI" dirty="0"/>
              <a:t>?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8B8B9C3-835B-394C-B91E-666DE95C8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4605"/>
            <a:ext cx="7632848" cy="2156484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i-FI" altLang="fi-FI" dirty="0" err="1"/>
              <a:t>When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suspected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case </a:t>
            </a:r>
            <a:r>
              <a:rPr lang="fi-FI" altLang="fi-FI" dirty="0" err="1"/>
              <a:t>comes</a:t>
            </a:r>
            <a:r>
              <a:rPr lang="fi-FI" altLang="fi-FI" dirty="0"/>
              <a:t> to </a:t>
            </a:r>
            <a:r>
              <a:rPr lang="fi-FI" altLang="fi-FI" dirty="0" err="1"/>
              <a:t>attention</a:t>
            </a:r>
            <a:r>
              <a:rPr lang="fi-FI" altLang="fi-FI" dirty="0"/>
              <a:t>,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adult</a:t>
            </a:r>
            <a:r>
              <a:rPr lang="fi-FI" altLang="fi-FI" dirty="0"/>
              <a:t> </a:t>
            </a:r>
            <a:r>
              <a:rPr lang="fi-FI" altLang="fi-FI" dirty="0" err="1"/>
              <a:t>who</a:t>
            </a:r>
            <a:r>
              <a:rPr lang="fi-FI" altLang="fi-FI" dirty="0"/>
              <a:t> is </a:t>
            </a:r>
            <a:r>
              <a:rPr lang="fi-FI" altLang="fi-FI" dirty="0" err="1"/>
              <a:t>present</a:t>
            </a:r>
            <a:r>
              <a:rPr lang="fi-FI" altLang="fi-FI" dirty="0"/>
              <a:t> </a:t>
            </a:r>
            <a:r>
              <a:rPr lang="fi-FI" altLang="fi-FI" dirty="0" err="1"/>
              <a:t>or</a:t>
            </a:r>
            <a:r>
              <a:rPr lang="fi-FI" altLang="fi-FI" dirty="0"/>
              <a:t> is </a:t>
            </a:r>
            <a:r>
              <a:rPr lang="fi-FI" altLang="fi-FI" dirty="0" err="1"/>
              <a:t>first</a:t>
            </a:r>
            <a:r>
              <a:rPr lang="fi-FI" altLang="fi-FI" dirty="0"/>
              <a:t> </a:t>
            </a:r>
            <a:r>
              <a:rPr lang="fi-FI" altLang="fi-FI" dirty="0" err="1"/>
              <a:t>informed</a:t>
            </a:r>
            <a:r>
              <a:rPr lang="fi-FI" altLang="fi-FI" dirty="0"/>
              <a:t> </a:t>
            </a:r>
            <a:r>
              <a:rPr lang="fi-FI" altLang="fi-FI" dirty="0" err="1"/>
              <a:t>about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incident</a:t>
            </a:r>
            <a:endParaRPr lang="fi-FI" altLang="fi-FI" dirty="0"/>
          </a:p>
          <a:p>
            <a:pPr lvl="1" eaLnBrk="1" hangingPunct="1">
              <a:lnSpc>
                <a:spcPct val="90000"/>
              </a:lnSpc>
            </a:pPr>
            <a:r>
              <a:rPr lang="fi-FI" altLang="fi-FI" dirty="0" err="1"/>
              <a:t>gathers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needed</a:t>
            </a:r>
            <a:r>
              <a:rPr lang="fi-FI" altLang="fi-FI" dirty="0"/>
              <a:t> </a:t>
            </a:r>
            <a:r>
              <a:rPr lang="fi-FI" altLang="fi-FI" dirty="0" err="1"/>
              <a:t>background</a:t>
            </a:r>
            <a:r>
              <a:rPr lang="fi-FI" altLang="fi-FI" dirty="0"/>
              <a:t> </a:t>
            </a:r>
            <a:r>
              <a:rPr lang="fi-FI" altLang="fi-FI" dirty="0" err="1"/>
              <a:t>information</a:t>
            </a:r>
            <a:r>
              <a:rPr lang="fi-FI" altLang="fi-FI" dirty="0"/>
              <a:t>, and</a:t>
            </a:r>
          </a:p>
          <a:p>
            <a:pPr lvl="1" eaLnBrk="1" hangingPunct="1">
              <a:lnSpc>
                <a:spcPct val="90000"/>
              </a:lnSpc>
            </a:pPr>
            <a:r>
              <a:rPr lang="fi-FI" altLang="fi-FI" dirty="0" err="1"/>
              <a:t>directs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case to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team, </a:t>
            </a:r>
            <a:r>
              <a:rPr lang="fi-FI" altLang="fi-FI" dirty="0" err="1"/>
              <a:t>if</a:t>
            </a:r>
            <a:r>
              <a:rPr lang="fi-FI" altLang="fi-FI" dirty="0"/>
              <a:t> it is a </a:t>
            </a:r>
            <a:r>
              <a:rPr lang="fi-FI" altLang="fi-FI" dirty="0" err="1"/>
              <a:t>bullying</a:t>
            </a:r>
            <a:r>
              <a:rPr lang="fi-FI" altLang="fi-FI" dirty="0"/>
              <a:t> case.</a:t>
            </a:r>
          </a:p>
          <a:p>
            <a:pPr lvl="1" eaLnBrk="1" hangingPunct="1">
              <a:lnSpc>
                <a:spcPct val="90000"/>
              </a:lnSpc>
            </a:pPr>
            <a:endParaRPr lang="fi-FI" altLang="fi-FI" dirty="0"/>
          </a:p>
          <a:p>
            <a:pPr lvl="1" eaLnBrk="1" hangingPunct="1">
              <a:lnSpc>
                <a:spcPct val="90000"/>
              </a:lnSpc>
            </a:pPr>
            <a:endParaRPr lang="fi-FI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EF7ADEB-9437-924D-96C8-5F13130D6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85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6CF09AC-D118-DD40-A13B-7E65C2B70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dirty="0"/>
              <a:t>3. </a:t>
            </a:r>
            <a:r>
              <a:rPr lang="fi-FI" dirty="0" err="1"/>
              <a:t>Discussions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8BFDFEA5-CC8B-BE44-918F-E25D0D467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848580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>
                <a:solidFill>
                  <a:srgbClr val="0070C0"/>
                </a:solidFill>
              </a:rPr>
              <a:t>The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KiVa</a:t>
            </a:r>
            <a:r>
              <a:rPr lang="fi-FI" altLang="fi-FI" dirty="0">
                <a:solidFill>
                  <a:srgbClr val="0070C0"/>
                </a:solidFill>
              </a:rPr>
              <a:t> team</a:t>
            </a:r>
            <a:r>
              <a:rPr lang="fi-FI" altLang="fi-FI" i="1" dirty="0"/>
              <a:t>:</a:t>
            </a:r>
            <a:r>
              <a:rPr lang="fi-FI" altLang="fi-FI" dirty="0"/>
              <a:t> </a:t>
            </a:r>
            <a:r>
              <a:rPr lang="fi-FI" altLang="fi-FI" dirty="0" err="1"/>
              <a:t>discussions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</a:t>
            </a:r>
            <a:r>
              <a:rPr lang="fi-FI" altLang="fi-FI" dirty="0"/>
              <a:t> and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bully</a:t>
            </a:r>
            <a:r>
              <a:rPr lang="fi-FI" altLang="fi-FI" dirty="0"/>
              <a:t>/</a:t>
            </a:r>
            <a:r>
              <a:rPr lang="fi-FI" altLang="fi-FI" dirty="0" err="1"/>
              <a:t>bullies</a:t>
            </a:r>
            <a:r>
              <a:rPr lang="fi-FI" altLang="fi-FI" dirty="0"/>
              <a:t>. </a:t>
            </a:r>
          </a:p>
          <a:p>
            <a:pPr eaLnBrk="1" hangingPunct="1"/>
            <a:r>
              <a:rPr lang="fi-FI" altLang="fi-FI" dirty="0">
                <a:solidFill>
                  <a:srgbClr val="0070C0"/>
                </a:solidFill>
              </a:rPr>
              <a:t>Class </a:t>
            </a:r>
            <a:r>
              <a:rPr lang="fi-FI" altLang="fi-FI" dirty="0" err="1">
                <a:solidFill>
                  <a:srgbClr val="0070C0"/>
                </a:solidFill>
              </a:rPr>
              <a:t>teacher</a:t>
            </a:r>
            <a:r>
              <a:rPr lang="fi-FI" altLang="fi-FI" dirty="0"/>
              <a:t>: a </a:t>
            </a:r>
            <a:r>
              <a:rPr lang="fi-FI" altLang="fi-FI" dirty="0" err="1"/>
              <a:t>discussion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a </a:t>
            </a:r>
            <a:r>
              <a:rPr lang="fi-FI" altLang="fi-FI" dirty="0" err="1"/>
              <a:t>few</a:t>
            </a:r>
            <a:r>
              <a:rPr lang="fi-FI" altLang="fi-FI" dirty="0"/>
              <a:t> </a:t>
            </a:r>
            <a:r>
              <a:rPr lang="fi-FI" altLang="fi-FI" dirty="0" err="1"/>
              <a:t>classmates</a:t>
            </a:r>
            <a:r>
              <a:rPr lang="fi-FI" altLang="fi-FI" dirty="0"/>
              <a:t> </a:t>
            </a:r>
            <a:r>
              <a:rPr lang="fi-FI" altLang="fi-FI" dirty="0" err="1"/>
              <a:t>who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prosocial</a:t>
            </a:r>
            <a:r>
              <a:rPr lang="fi-FI" altLang="fi-FI" dirty="0"/>
              <a:t> and a </a:t>
            </a:r>
            <a:r>
              <a:rPr lang="fi-FI" altLang="fi-FI" dirty="0" err="1"/>
              <a:t>have</a:t>
            </a:r>
            <a:r>
              <a:rPr lang="fi-FI" altLang="fi-FI" dirty="0"/>
              <a:t> </a:t>
            </a:r>
            <a:r>
              <a:rPr lang="fi-FI" altLang="fi-FI" dirty="0" err="1"/>
              <a:t>good</a:t>
            </a:r>
            <a:r>
              <a:rPr lang="fi-FI" altLang="fi-FI" dirty="0"/>
              <a:t> status: ”</a:t>
            </a:r>
            <a:r>
              <a:rPr lang="fi-FI" altLang="fi-FI" dirty="0" err="1"/>
              <a:t>Your</a:t>
            </a:r>
            <a:r>
              <a:rPr lang="fi-FI" altLang="fi-FI" dirty="0"/>
              <a:t> help is </a:t>
            </a:r>
            <a:r>
              <a:rPr lang="fi-FI" altLang="fi-FI" dirty="0" err="1"/>
              <a:t>needed</a:t>
            </a:r>
            <a:r>
              <a:rPr lang="fi-FI" altLang="fi-FI" dirty="0"/>
              <a:t>.”</a:t>
            </a:r>
          </a:p>
          <a:p>
            <a:pPr eaLnBrk="1" hangingPunct="1"/>
            <a:r>
              <a:rPr lang="fi-FI" altLang="fi-FI" dirty="0" err="1"/>
              <a:t>Follow-up</a:t>
            </a:r>
            <a:r>
              <a:rPr lang="fi-FI" altLang="fi-FI" dirty="0"/>
              <a:t> </a:t>
            </a:r>
            <a:r>
              <a:rPr lang="fi-FI" altLang="fi-FI" dirty="0" err="1"/>
              <a:t>discussion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</a:t>
            </a:r>
            <a:r>
              <a:rPr lang="fi-FI" altLang="fi-FI" dirty="0"/>
              <a:t> and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bully</a:t>
            </a:r>
            <a:r>
              <a:rPr lang="fi-FI" altLang="fi-FI" dirty="0"/>
              <a:t>/</a:t>
            </a:r>
            <a:r>
              <a:rPr lang="fi-FI" altLang="fi-FI" dirty="0" err="1"/>
              <a:t>bullies</a:t>
            </a:r>
            <a:r>
              <a:rPr lang="fi-FI" altLang="fi-FI" dirty="0"/>
              <a:t>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AB15641-88C1-5845-9F3E-50211D1F5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C9D7C954-9F5D-D846-BD78-69BFD153F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10242" name="Picture 2" descr="C:\Users\Ikaros\Desktop\kiva_en_unit1_teachers_manual_2018_print-14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62568"/>
            <a:ext cx="3855117" cy="604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3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E3736AA-D699-C44B-A8E2-1CF328435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dirty="0"/>
              <a:t>4. </a:t>
            </a:r>
            <a:r>
              <a:rPr lang="fi-FI" dirty="0" err="1"/>
              <a:t>Cooperation</a:t>
            </a:r>
            <a:r>
              <a:rPr lang="fi-FI" dirty="0"/>
              <a:t> </a:t>
            </a:r>
            <a:r>
              <a:rPr lang="fi-FI" dirty="0" err="1"/>
              <a:t>with</a:t>
            </a:r>
            <a:r>
              <a:rPr lang="fi-FI" dirty="0"/>
              <a:t>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parents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F92A12F8-15C0-FB4E-99A7-82F11413D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85995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parents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always</a:t>
            </a:r>
            <a:r>
              <a:rPr lang="fi-FI" altLang="fi-FI" dirty="0"/>
              <a:t> </a:t>
            </a:r>
            <a:r>
              <a:rPr lang="fi-FI" altLang="fi-FI" dirty="0" err="1"/>
              <a:t>informed</a:t>
            </a:r>
            <a:r>
              <a:rPr lang="fi-FI" altLang="fi-FI" dirty="0"/>
              <a:t> </a:t>
            </a:r>
            <a:r>
              <a:rPr lang="fi-FI" altLang="fi-FI" dirty="0" err="1"/>
              <a:t>about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</a:t>
            </a:r>
            <a:r>
              <a:rPr lang="fi-FI" altLang="fi-FI" dirty="0" err="1"/>
              <a:t>have</a:t>
            </a:r>
            <a:r>
              <a:rPr lang="fi-FI" altLang="fi-FI" dirty="0"/>
              <a:t> </a:t>
            </a:r>
            <a:r>
              <a:rPr lang="fi-FI" altLang="fi-FI" dirty="0" err="1"/>
              <a:t>been</a:t>
            </a:r>
            <a:r>
              <a:rPr lang="fi-FI" altLang="fi-FI" dirty="0"/>
              <a:t> </a:t>
            </a:r>
            <a:r>
              <a:rPr lang="fi-FI" altLang="fi-FI" dirty="0" err="1"/>
              <a:t>addressed</a:t>
            </a:r>
            <a:r>
              <a:rPr lang="fi-FI" altLang="fi-FI" dirty="0"/>
              <a:t> </a:t>
            </a:r>
            <a:r>
              <a:rPr lang="fi-FI" altLang="fi-FI" dirty="0" err="1"/>
              <a:t>by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team.</a:t>
            </a:r>
          </a:p>
          <a:p>
            <a:pPr eaLnBrk="1" hangingPunct="1"/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parents</a:t>
            </a:r>
            <a:r>
              <a:rPr lang="fi-FI" altLang="fi-FI" dirty="0"/>
              <a:t> </a:t>
            </a:r>
            <a:r>
              <a:rPr lang="fi-FI" altLang="fi-FI" dirty="0" err="1"/>
              <a:t>can</a:t>
            </a:r>
            <a:r>
              <a:rPr lang="fi-FI" altLang="fi-FI" dirty="0"/>
              <a:t> </a:t>
            </a:r>
            <a:r>
              <a:rPr lang="fi-FI" altLang="fi-FI" dirty="0" err="1"/>
              <a:t>be</a:t>
            </a:r>
            <a:r>
              <a:rPr lang="fi-FI" altLang="fi-FI" dirty="0"/>
              <a:t> </a:t>
            </a:r>
            <a:r>
              <a:rPr lang="fi-FI" altLang="fi-FI" dirty="0" err="1"/>
              <a:t>invited</a:t>
            </a:r>
            <a:r>
              <a:rPr lang="fi-FI" altLang="fi-FI" dirty="0"/>
              <a:t> to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school</a:t>
            </a:r>
            <a:r>
              <a:rPr lang="fi-FI" altLang="fi-FI" dirty="0"/>
              <a:t> to </a:t>
            </a:r>
            <a:r>
              <a:rPr lang="fi-FI" altLang="fi-FI" dirty="0" err="1"/>
              <a:t>discuss</a:t>
            </a:r>
            <a:r>
              <a:rPr lang="fi-FI" altLang="fi-FI" dirty="0"/>
              <a:t> </a:t>
            </a:r>
            <a:r>
              <a:rPr lang="fi-FI" altLang="fi-FI" dirty="0" err="1"/>
              <a:t>about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case </a:t>
            </a:r>
            <a:r>
              <a:rPr lang="fi-FI" altLang="fi-FI" dirty="0" err="1"/>
              <a:t>if</a:t>
            </a:r>
            <a:r>
              <a:rPr lang="fi-FI" altLang="fi-FI" dirty="0"/>
              <a:t> </a:t>
            </a:r>
            <a:r>
              <a:rPr lang="fi-FI" altLang="fi-FI" dirty="0" err="1"/>
              <a:t>needed</a:t>
            </a:r>
            <a:r>
              <a:rPr lang="fi-FI" altLang="fi-FI" dirty="0"/>
              <a:t>, </a:t>
            </a:r>
            <a:r>
              <a:rPr lang="fi-FI" altLang="fi-FI" dirty="0" err="1"/>
              <a:t>although</a:t>
            </a:r>
            <a:r>
              <a:rPr lang="fi-FI" altLang="fi-FI" dirty="0"/>
              <a:t> </a:t>
            </a:r>
            <a:r>
              <a:rPr lang="fi-FI" altLang="fi-FI" dirty="0" err="1"/>
              <a:t>this</a:t>
            </a:r>
            <a:r>
              <a:rPr lang="fi-FI" altLang="fi-FI" dirty="0"/>
              <a:t> </a:t>
            </a:r>
            <a:r>
              <a:rPr lang="fi-FI" altLang="fi-FI" dirty="0" err="1"/>
              <a:t>does</a:t>
            </a:r>
            <a:r>
              <a:rPr lang="fi-FI" altLang="fi-FI" dirty="0"/>
              <a:t> </a:t>
            </a:r>
            <a:r>
              <a:rPr lang="fi-FI" altLang="fi-FI" dirty="0" err="1"/>
              <a:t>not</a:t>
            </a:r>
            <a:r>
              <a:rPr lang="fi-FI" altLang="fi-FI" dirty="0"/>
              <a:t> </a:t>
            </a:r>
            <a:r>
              <a:rPr lang="fi-FI" altLang="fi-FI" dirty="0" err="1"/>
              <a:t>happen</a:t>
            </a:r>
            <a:r>
              <a:rPr lang="fi-FI" altLang="fi-FI" dirty="0"/>
              <a:t> </a:t>
            </a:r>
            <a:r>
              <a:rPr lang="fi-FI" altLang="fi-FI" dirty="0" err="1"/>
              <a:t>automatically</a:t>
            </a:r>
            <a:r>
              <a:rPr lang="fi-FI" altLang="fi-FI" dirty="0"/>
              <a:t> in </a:t>
            </a:r>
            <a:r>
              <a:rPr lang="fi-FI" altLang="fi-FI" dirty="0" err="1"/>
              <a:t>all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. The </a:t>
            </a:r>
            <a:r>
              <a:rPr lang="fi-FI" altLang="fi-FI" dirty="0" err="1"/>
              <a:t>students</a:t>
            </a:r>
            <a:r>
              <a:rPr lang="fi-FI" altLang="fi-FI" dirty="0"/>
              <a:t> </a:t>
            </a:r>
            <a:r>
              <a:rPr lang="fi-FI" altLang="fi-FI" dirty="0" err="1"/>
              <a:t>are</a:t>
            </a:r>
            <a:r>
              <a:rPr lang="fi-FI" altLang="fi-FI" dirty="0"/>
              <a:t> </a:t>
            </a:r>
            <a:r>
              <a:rPr lang="fi-FI" altLang="fi-FI" dirty="0" err="1"/>
              <a:t>first</a:t>
            </a:r>
            <a:r>
              <a:rPr lang="fi-FI" altLang="fi-FI" dirty="0"/>
              <a:t> </a:t>
            </a:r>
            <a:r>
              <a:rPr lang="fi-FI" altLang="fi-FI" dirty="0" err="1"/>
              <a:t>given</a:t>
            </a:r>
            <a:r>
              <a:rPr lang="fi-FI" altLang="fi-FI" dirty="0"/>
              <a:t> a </a:t>
            </a:r>
            <a:r>
              <a:rPr lang="fi-FI" altLang="fi-FI" dirty="0" err="1"/>
              <a:t>chance</a:t>
            </a:r>
            <a:r>
              <a:rPr lang="fi-FI" altLang="fi-FI" dirty="0"/>
              <a:t> to </a:t>
            </a:r>
            <a:r>
              <a:rPr lang="fi-FI" altLang="fi-FI" dirty="0" err="1"/>
              <a:t>change</a:t>
            </a:r>
            <a:r>
              <a:rPr lang="fi-FI" altLang="fi-FI" dirty="0"/>
              <a:t> </a:t>
            </a:r>
            <a:r>
              <a:rPr lang="fi-FI" altLang="fi-FI" dirty="0" err="1"/>
              <a:t>their</a:t>
            </a:r>
            <a:r>
              <a:rPr lang="fi-FI" altLang="fi-FI" dirty="0"/>
              <a:t> behaviour.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3C3952F-8544-1640-8F4F-7AA15F9BC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Indicated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actions</a:t>
            </a:r>
            <a:r>
              <a:rPr lang="fi-FI" altLang="fi-FI" sz="1800" b="0" dirty="0">
                <a:solidFill>
                  <a:schemeClr val="bg1"/>
                </a:solidFill>
              </a:rPr>
              <a:t> 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Tackling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bullying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54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37CD12-A92B-954B-B169-1406DD5E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88640"/>
            <a:ext cx="7920880" cy="1066800"/>
          </a:xfrm>
        </p:spPr>
        <p:txBody>
          <a:bodyPr/>
          <a:lstStyle/>
          <a:p>
            <a:r>
              <a:rPr lang="fi-FI" sz="2800" dirty="0" err="1"/>
              <a:t>Recommended</a:t>
            </a:r>
            <a:r>
              <a:rPr lang="fi-FI" sz="2800" dirty="0"/>
              <a:t> </a:t>
            </a:r>
            <a:r>
              <a:rPr lang="fi-FI" sz="2800" dirty="0" err="1"/>
              <a:t>timetable</a:t>
            </a:r>
            <a:r>
              <a:rPr lang="fi-FI" sz="2800" dirty="0"/>
              <a:t> for </a:t>
            </a:r>
            <a:r>
              <a:rPr lang="fi-FI" sz="2800" dirty="0" err="1"/>
              <a:t>implementing</a:t>
            </a:r>
            <a:r>
              <a:rPr lang="fi-FI" sz="2800" dirty="0"/>
              <a:t> the KiVa </a:t>
            </a:r>
            <a:r>
              <a:rPr lang="fi-FI" sz="2800" dirty="0" err="1"/>
              <a:t>antibullying</a:t>
            </a:r>
            <a:r>
              <a:rPr lang="fi-FI" sz="2800" dirty="0"/>
              <a:t> programme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7F414B1-3823-1947-935D-D51BCDE60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 err="1">
                <a:solidFill>
                  <a:schemeClr val="bg1"/>
                </a:solidFill>
              </a:rPr>
              <a:t>The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school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year</a:t>
            </a:r>
            <a:r>
              <a:rPr lang="fi-FI" altLang="fi-FI" sz="1800" b="0" dirty="0">
                <a:solidFill>
                  <a:schemeClr val="bg1"/>
                </a:solidFill>
              </a:rPr>
              <a:t> in a </a:t>
            </a:r>
            <a:r>
              <a:rPr lang="fi-FI" altLang="fi-FI" sz="1800" b="0" dirty="0" err="1">
                <a:solidFill>
                  <a:schemeClr val="bg1"/>
                </a:solidFill>
              </a:rPr>
              <a:t>KiVa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school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11266" name="Picture 2" descr="C:\Users\Ikaros\Desktop\kiva_en_unit1_teachers_manual_2018_print-23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497" y="1198086"/>
            <a:ext cx="5095005" cy="5286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4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15053639-226C-5043-8F46-C750FFEBD0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6" y="2564904"/>
            <a:ext cx="7002016" cy="116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fi-FI" sz="4800" i="1" dirty="0"/>
              <a:t>The effects of KiVa antibullying programme </a:t>
            </a:r>
          </a:p>
        </p:txBody>
      </p:sp>
    </p:spTree>
    <p:extLst>
      <p:ext uri="{BB962C8B-B14F-4D97-AF65-F5344CB8AC3E}">
        <p14:creationId xmlns:p14="http://schemas.microsoft.com/office/powerpoint/2010/main" val="52473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9A68BAC3-941F-AC48-B103-158E6D6B7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 err="1"/>
              <a:t>Does</a:t>
            </a:r>
            <a:r>
              <a:rPr lang="fi-FI" altLang="fi-FI" dirty="0"/>
              <a:t> KiVa </a:t>
            </a:r>
            <a:r>
              <a:rPr lang="fi-FI" altLang="fi-FI" dirty="0" err="1"/>
              <a:t>antibullying</a:t>
            </a:r>
            <a:r>
              <a:rPr lang="fi-FI" altLang="fi-FI" dirty="0"/>
              <a:t> programme </a:t>
            </a:r>
            <a:r>
              <a:rPr lang="fi-FI" altLang="fi-FI" dirty="0" err="1"/>
              <a:t>have</a:t>
            </a:r>
            <a:r>
              <a:rPr lang="fi-FI" altLang="fi-FI" dirty="0"/>
              <a:t> the </a:t>
            </a:r>
            <a:r>
              <a:rPr lang="fi-FI" altLang="fi-FI" dirty="0" err="1"/>
              <a:t>desired</a:t>
            </a:r>
            <a:r>
              <a:rPr lang="fi-FI" altLang="fi-FI" dirty="0"/>
              <a:t> </a:t>
            </a:r>
            <a:r>
              <a:rPr lang="fi-FI" altLang="fi-FI" dirty="0" err="1"/>
              <a:t>effects</a:t>
            </a:r>
            <a:r>
              <a:rPr lang="fi-FI" altLang="fi-FI" dirty="0"/>
              <a:t>?</a:t>
            </a:r>
            <a:endParaRPr lang="fi-FI" dirty="0">
              <a:solidFill>
                <a:srgbClr val="005D98"/>
              </a:solidFill>
            </a:endParaRP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B2E4D713-E324-B349-964A-BD06086C5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105045"/>
            <a:ext cx="7920880" cy="394017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i-FI" altLang="fi-FI" dirty="0"/>
              <a:t>The </a:t>
            </a:r>
            <a:r>
              <a:rPr lang="fi-FI" altLang="fi-FI" dirty="0" err="1"/>
              <a:t>University</a:t>
            </a:r>
            <a:r>
              <a:rPr lang="fi-FI" altLang="fi-FI" dirty="0"/>
              <a:t> </a:t>
            </a:r>
            <a:r>
              <a:rPr lang="fi-FI" altLang="fi-FI" dirty="0" err="1"/>
              <a:t>has</a:t>
            </a:r>
            <a:r>
              <a:rPr lang="fi-FI" altLang="fi-FI" dirty="0"/>
              <a:t> </a:t>
            </a:r>
            <a:r>
              <a:rPr lang="fi-FI" altLang="fi-FI" dirty="0" err="1"/>
              <a:t>carried</a:t>
            </a:r>
            <a:r>
              <a:rPr lang="fi-FI" altLang="fi-FI" dirty="0"/>
              <a:t> out </a:t>
            </a:r>
            <a:r>
              <a:rPr lang="fi-FI" altLang="fi-FI" dirty="0" err="1"/>
              <a:t>studies</a:t>
            </a:r>
            <a:r>
              <a:rPr lang="fi-FI" altLang="fi-FI" dirty="0"/>
              <a:t> on the </a:t>
            </a:r>
            <a:r>
              <a:rPr lang="fi-FI" altLang="fi-FI" dirty="0" err="1"/>
              <a:t>effects</a:t>
            </a:r>
            <a:r>
              <a:rPr lang="fi-FI" altLang="fi-FI" dirty="0"/>
              <a:t> of the programme </a:t>
            </a:r>
          </a:p>
          <a:p>
            <a:pPr eaLnBrk="1" hangingPunct="1"/>
            <a:r>
              <a:rPr lang="fi-FI" altLang="fi-FI" dirty="0" err="1">
                <a:solidFill>
                  <a:srgbClr val="0070C0"/>
                </a:solidFill>
              </a:rPr>
              <a:t>during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the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pilot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phase</a:t>
            </a:r>
            <a:r>
              <a:rPr lang="fi-FI" altLang="fi-FI" dirty="0"/>
              <a:t> (2007-2009) and</a:t>
            </a:r>
          </a:p>
          <a:p>
            <a:pPr eaLnBrk="1" hangingPunct="1"/>
            <a:r>
              <a:rPr lang="fi-FI" altLang="fi-FI" dirty="0" err="1">
                <a:solidFill>
                  <a:srgbClr val="0070C0"/>
                </a:solidFill>
              </a:rPr>
              <a:t>nationwide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implementation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/>
              <a:t>of the programme (</a:t>
            </a:r>
            <a:r>
              <a:rPr lang="fi-FI" altLang="fi-FI" dirty="0" err="1"/>
              <a:t>from</a:t>
            </a:r>
            <a:r>
              <a:rPr lang="fi-FI" altLang="fi-FI" dirty="0"/>
              <a:t>  2009 </a:t>
            </a:r>
            <a:r>
              <a:rPr lang="fi-FI" altLang="fi-FI" dirty="0" err="1"/>
              <a:t>onwards</a:t>
            </a:r>
            <a:r>
              <a:rPr lang="fi-FI" altLang="fi-FI" dirty="0"/>
              <a:t>)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E4F07A6-DBC2-FC42-8D79-096F6B7F7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47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21B42DF-6301-5248-9ED2-48CE04C12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 err="1"/>
              <a:t>Pilot</a:t>
            </a:r>
            <a:r>
              <a:rPr lang="fi-FI" altLang="fi-FI" dirty="0"/>
              <a:t> </a:t>
            </a:r>
            <a:r>
              <a:rPr lang="fi-FI" altLang="fi-FI" dirty="0" err="1"/>
              <a:t>phase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5546529-25E8-A042-BAA1-F10D31533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848580"/>
            <a:ext cx="7920880" cy="3940175"/>
          </a:xfrm>
        </p:spPr>
        <p:txBody>
          <a:bodyPr/>
          <a:lstStyle/>
          <a:p>
            <a:r>
              <a:rPr lang="fi-FI" altLang="fi-FI" dirty="0" err="1"/>
              <a:t>Clear</a:t>
            </a:r>
            <a:r>
              <a:rPr lang="fi-FI" altLang="fi-FI" dirty="0"/>
              <a:t> </a:t>
            </a:r>
            <a:r>
              <a:rPr lang="fi-FI" altLang="fi-FI" dirty="0" err="1"/>
              <a:t>evidence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the programme </a:t>
            </a:r>
            <a:r>
              <a:rPr lang="fi-FI" altLang="fi-FI" dirty="0" err="1"/>
              <a:t>reduces</a:t>
            </a:r>
            <a:r>
              <a:rPr lang="fi-FI" altLang="fi-FI" dirty="0"/>
              <a:t> the </a:t>
            </a:r>
            <a:r>
              <a:rPr lang="fi-FI" altLang="fi-FI" dirty="0" err="1"/>
              <a:t>prevalence</a:t>
            </a:r>
            <a:r>
              <a:rPr lang="fi-FI" altLang="fi-FI" dirty="0"/>
              <a:t> of bullying and </a:t>
            </a:r>
            <a:r>
              <a:rPr lang="fi-FI" altLang="fi-FI" dirty="0" err="1"/>
              <a:t>victimisation</a:t>
            </a:r>
            <a:r>
              <a:rPr lang="fi-FI" altLang="fi-FI" dirty="0"/>
              <a:t>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DD756FC-F84D-6C49-A6F0-ED877A4F3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Pilot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phase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D981F4CA-B2C6-4543-A404-241A985274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1" b="25975"/>
          <a:stretch/>
        </p:blipFill>
        <p:spPr>
          <a:xfrm>
            <a:off x="1043608" y="3140968"/>
            <a:ext cx="5652510" cy="2448272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679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B4E30E6-6CBD-AF4B-9165-70756F2F1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8208912" cy="1066800"/>
          </a:xfrm>
        </p:spPr>
        <p:txBody>
          <a:bodyPr/>
          <a:lstStyle/>
          <a:p>
            <a:r>
              <a:rPr lang="fi-FI" altLang="fi-FI" dirty="0" err="1"/>
              <a:t>Pilot</a:t>
            </a:r>
            <a:r>
              <a:rPr lang="fi-FI" altLang="fi-FI" dirty="0"/>
              <a:t> </a:t>
            </a:r>
            <a:r>
              <a:rPr lang="fi-FI" altLang="fi-FI" dirty="0" err="1"/>
              <a:t>phase</a:t>
            </a:r>
            <a:r>
              <a:rPr lang="fi-FI" altLang="fi-FI" dirty="0"/>
              <a:t>: KiVa </a:t>
            </a:r>
            <a:r>
              <a:rPr lang="fi-FI" altLang="fi-FI" dirty="0" err="1"/>
              <a:t>antibullying</a:t>
            </a:r>
            <a:r>
              <a:rPr lang="fi-FI" altLang="fi-FI" dirty="0"/>
              <a:t> programme </a:t>
            </a:r>
            <a:r>
              <a:rPr lang="fi-FI" altLang="fi-FI" dirty="0" err="1"/>
              <a:t>effects</a:t>
            </a:r>
            <a:r>
              <a:rPr lang="fi-FI" altLang="fi-FI" dirty="0"/>
              <a:t> </a:t>
            </a:r>
            <a:r>
              <a:rPr lang="fi-FI" altLang="fi-FI" dirty="0" err="1"/>
              <a:t>also</a:t>
            </a:r>
            <a:r>
              <a:rPr lang="fi-FI" altLang="fi-FI" dirty="0"/>
              <a:t> </a:t>
            </a:r>
            <a:r>
              <a:rPr lang="fi-FI" altLang="fi-FI" dirty="0" err="1"/>
              <a:t>others</a:t>
            </a:r>
            <a:r>
              <a:rPr lang="fi-FI" altLang="fi-FI" dirty="0"/>
              <a:t> </a:t>
            </a:r>
            <a:r>
              <a:rPr lang="fi-FI" altLang="fi-FI" dirty="0" err="1"/>
              <a:t>than</a:t>
            </a:r>
            <a:r>
              <a:rPr lang="fi-FI" altLang="fi-FI" dirty="0"/>
              <a:t> just the </a:t>
            </a:r>
            <a:r>
              <a:rPr lang="fi-FI" altLang="fi-FI" dirty="0" err="1"/>
              <a:t>bullies</a:t>
            </a:r>
            <a:r>
              <a:rPr lang="fi-FI" altLang="fi-FI" dirty="0"/>
              <a:t> and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students</a:t>
            </a:r>
            <a:r>
              <a:rPr lang="fi-FI" altLang="fi-FI" dirty="0"/>
              <a:t>!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200A773-FE85-034B-AEE6-1DE40C9D5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276872"/>
            <a:ext cx="7920880" cy="3940175"/>
          </a:xfrm>
        </p:spPr>
        <p:txBody>
          <a:bodyPr/>
          <a:lstStyle/>
          <a:p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amount</a:t>
            </a:r>
            <a:r>
              <a:rPr lang="fi-FI" altLang="fi-FI" dirty="0"/>
              <a:t> of </a:t>
            </a:r>
            <a:r>
              <a:rPr lang="fi-FI" altLang="fi-FI" dirty="0" err="1"/>
              <a:t>defenders</a:t>
            </a:r>
            <a:r>
              <a:rPr lang="fi-FI" altLang="fi-FI" dirty="0"/>
              <a:t> of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</a:t>
            </a:r>
            <a:r>
              <a:rPr lang="fi-FI" altLang="fi-FI" dirty="0"/>
              <a:t> </a:t>
            </a:r>
            <a:r>
              <a:rPr lang="fi-FI" altLang="fi-FI" dirty="0" err="1"/>
              <a:t>increased</a:t>
            </a:r>
            <a:r>
              <a:rPr lang="fi-FI" altLang="fi-FI" dirty="0"/>
              <a:t>, </a:t>
            </a:r>
          </a:p>
          <a:p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amount</a:t>
            </a:r>
            <a:r>
              <a:rPr lang="fi-FI" altLang="fi-FI" dirty="0"/>
              <a:t> of </a:t>
            </a:r>
            <a:r>
              <a:rPr lang="fi-FI" altLang="fi-FI" dirty="0" err="1"/>
              <a:t>reinforcers</a:t>
            </a:r>
            <a:r>
              <a:rPr lang="fi-FI" altLang="fi-FI" dirty="0"/>
              <a:t> of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bully</a:t>
            </a:r>
            <a:r>
              <a:rPr lang="fi-FI" altLang="fi-FI" dirty="0"/>
              <a:t> </a:t>
            </a:r>
            <a:r>
              <a:rPr lang="fi-FI" altLang="fi-FI" dirty="0" err="1"/>
              <a:t>decreased</a:t>
            </a:r>
            <a:r>
              <a:rPr lang="fi-FI" altLang="fi-FI" dirty="0"/>
              <a:t>, and</a:t>
            </a:r>
          </a:p>
          <a:p>
            <a:r>
              <a:rPr lang="fi-FI" altLang="fi-FI" dirty="0" err="1"/>
              <a:t>students</a:t>
            </a:r>
            <a:r>
              <a:rPr lang="fi-FI" altLang="fi-FI" dirty="0"/>
              <a:t>’ </a:t>
            </a:r>
            <a:r>
              <a:rPr lang="fi-FI" altLang="fi-FI" dirty="0" err="1"/>
              <a:t>faith</a:t>
            </a:r>
            <a:r>
              <a:rPr lang="fi-FI" altLang="fi-FI" dirty="0"/>
              <a:t> in </a:t>
            </a:r>
            <a:r>
              <a:rPr lang="fi-FI" altLang="fi-FI" dirty="0" err="1"/>
              <a:t>their</a:t>
            </a:r>
            <a:r>
              <a:rPr lang="fi-FI" altLang="fi-FI" dirty="0"/>
              <a:t> </a:t>
            </a:r>
            <a:r>
              <a:rPr lang="fi-FI" altLang="fi-FI" dirty="0" err="1"/>
              <a:t>teacher’s</a:t>
            </a:r>
            <a:r>
              <a:rPr lang="fi-FI" altLang="fi-FI" dirty="0"/>
              <a:t> </a:t>
            </a:r>
            <a:r>
              <a:rPr lang="fi-FI" altLang="fi-FI" dirty="0" err="1"/>
              <a:t>ability</a:t>
            </a:r>
            <a:r>
              <a:rPr lang="fi-FI" altLang="fi-FI" dirty="0"/>
              <a:t> to </a:t>
            </a:r>
            <a:r>
              <a:rPr lang="fi-FI" altLang="fi-FI" dirty="0" err="1"/>
              <a:t>tackle</a:t>
            </a:r>
            <a:r>
              <a:rPr lang="fi-FI" altLang="fi-FI" dirty="0"/>
              <a:t>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increased</a:t>
            </a:r>
            <a:r>
              <a:rPr lang="fi-FI" altLang="fi-FI" dirty="0"/>
              <a:t>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6B4D7F6-E75B-3440-84E0-98815368B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Pilot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phase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9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64654C-EA94-A04A-B937-B4AE7B0E54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558006"/>
            <a:ext cx="7886700" cy="113268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dirty="0" err="1"/>
              <a:t>Pilot</a:t>
            </a:r>
            <a:r>
              <a:rPr lang="fi-FI" altLang="fi-FI" dirty="0"/>
              <a:t> </a:t>
            </a:r>
            <a:r>
              <a:rPr lang="fi-FI" altLang="fi-FI" dirty="0" err="1"/>
              <a:t>phase</a:t>
            </a:r>
            <a:r>
              <a:rPr lang="fi-FI" altLang="fi-FI" dirty="0"/>
              <a:t>: </a:t>
            </a:r>
            <a:r>
              <a:rPr lang="fi-FI" altLang="fi-FI" dirty="0" err="1"/>
              <a:t>Positive</a:t>
            </a:r>
            <a:r>
              <a:rPr lang="fi-FI" altLang="fi-FI" dirty="0"/>
              <a:t> ”side </a:t>
            </a:r>
            <a:r>
              <a:rPr lang="fi-FI" altLang="fi-FI" dirty="0" err="1"/>
              <a:t>effects</a:t>
            </a:r>
            <a:r>
              <a:rPr lang="fi-FI" altLang="fi-FI" dirty="0"/>
              <a:t>”?</a:t>
            </a:r>
            <a:endParaRPr lang="en-GB" altLang="fi-FI" dirty="0"/>
          </a:p>
        </p:txBody>
      </p:sp>
      <p:sp>
        <p:nvSpPr>
          <p:cNvPr id="3" name="Tekstin paikkamerkki 1">
            <a:extLst>
              <a:ext uri="{FF2B5EF4-FFF2-40B4-BE49-F238E27FC236}">
                <a16:creationId xmlns:a16="http://schemas.microsoft.com/office/drawing/2014/main" id="{E3F88D93-FD3F-B349-A8DD-9C24AEEBD7CF}"/>
              </a:ext>
            </a:extLst>
          </p:cNvPr>
          <p:cNvSpPr txBox="1">
            <a:spLocks/>
          </p:cNvSpPr>
          <p:nvPr/>
        </p:nvSpPr>
        <p:spPr bwMode="auto">
          <a:xfrm>
            <a:off x="631776" y="1844824"/>
            <a:ext cx="38687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fi-FI" altLang="fi-FI" dirty="0" err="1">
                <a:solidFill>
                  <a:srgbClr val="0070C0"/>
                </a:solidFill>
              </a:rPr>
              <a:t>Better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class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atmosphere</a:t>
            </a:r>
            <a:endParaRPr lang="fi-FI" altLang="fi-FI" dirty="0">
              <a:solidFill>
                <a:srgbClr val="0070C0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83379E4-B4B1-B34D-B837-26D66BAAE458}"/>
              </a:ext>
            </a:extLst>
          </p:cNvPr>
          <p:cNvSpPr txBox="1">
            <a:spLocks noChangeArrowheads="1"/>
          </p:cNvSpPr>
          <p:nvPr/>
        </p:nvSpPr>
        <p:spPr>
          <a:xfrm>
            <a:off x="631776" y="2780928"/>
            <a:ext cx="3653731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fi-FI" altLang="fi-FI" dirty="0"/>
              <a:t>’’My </a:t>
            </a:r>
            <a:r>
              <a:rPr lang="fi-FI" altLang="fi-FI" dirty="0" err="1"/>
              <a:t>class</a:t>
            </a:r>
            <a:r>
              <a:rPr lang="fi-FI" altLang="fi-FI" dirty="0"/>
              <a:t> </a:t>
            </a:r>
            <a:r>
              <a:rPr lang="fi-FI" altLang="fi-FI" dirty="0" err="1"/>
              <a:t>has</a:t>
            </a:r>
            <a:r>
              <a:rPr lang="fi-FI" altLang="fi-FI" dirty="0"/>
              <a:t> a </a:t>
            </a:r>
            <a:r>
              <a:rPr lang="fi-FI" altLang="fi-FI" dirty="0" err="1"/>
              <a:t>good</a:t>
            </a:r>
            <a:r>
              <a:rPr lang="fi-FI" altLang="fi-FI" dirty="0"/>
              <a:t> </a:t>
            </a:r>
            <a:r>
              <a:rPr lang="fi-FI" altLang="fi-FI" dirty="0" err="1"/>
              <a:t>atmosphere</a:t>
            </a:r>
            <a:r>
              <a:rPr lang="fi-FI" altLang="fi-FI" dirty="0"/>
              <a:t>.’’</a:t>
            </a:r>
          </a:p>
          <a:p>
            <a:pPr lvl="1" eaLnBrk="1" hangingPunct="1"/>
            <a:r>
              <a:rPr lang="fi-FI" altLang="fi-FI" dirty="0"/>
              <a:t>’’</a:t>
            </a:r>
            <a:r>
              <a:rPr lang="fi-FI" altLang="fi-FI" dirty="0" err="1"/>
              <a:t>Helping</a:t>
            </a:r>
            <a:r>
              <a:rPr lang="fi-FI" altLang="fi-FI" dirty="0"/>
              <a:t> </a:t>
            </a:r>
            <a:r>
              <a:rPr lang="fi-FI" altLang="fi-FI" dirty="0" err="1"/>
              <a:t>others</a:t>
            </a:r>
            <a:r>
              <a:rPr lang="fi-FI" altLang="fi-FI" dirty="0"/>
              <a:t> is </a:t>
            </a:r>
            <a:r>
              <a:rPr lang="fi-FI" altLang="fi-FI" dirty="0" err="1"/>
              <a:t>common</a:t>
            </a:r>
            <a:r>
              <a:rPr lang="fi-FI" altLang="fi-FI" dirty="0"/>
              <a:t> in my </a:t>
            </a:r>
            <a:r>
              <a:rPr lang="fi-FI" altLang="fi-FI" dirty="0" err="1"/>
              <a:t>class</a:t>
            </a:r>
            <a:r>
              <a:rPr lang="fi-FI" altLang="fi-FI" dirty="0"/>
              <a:t>.”</a:t>
            </a:r>
          </a:p>
          <a:p>
            <a:pPr lvl="1" eaLnBrk="1" hangingPunct="1"/>
            <a:r>
              <a:rPr lang="fi-FI" altLang="fi-FI" dirty="0"/>
              <a:t>’’</a:t>
            </a:r>
            <a:r>
              <a:rPr lang="fi-FI" altLang="fi-FI" dirty="0" err="1"/>
              <a:t>I’m</a:t>
            </a:r>
            <a:r>
              <a:rPr lang="fi-FI" altLang="fi-FI" dirty="0"/>
              <a:t> </a:t>
            </a:r>
            <a:r>
              <a:rPr lang="fi-FI" altLang="fi-FI" dirty="0" err="1"/>
              <a:t>happy</a:t>
            </a:r>
            <a:r>
              <a:rPr lang="fi-FI" altLang="fi-FI" dirty="0"/>
              <a:t> to </a:t>
            </a:r>
            <a:r>
              <a:rPr lang="fi-FI" altLang="fi-FI" dirty="0" err="1"/>
              <a:t>be</a:t>
            </a:r>
            <a:r>
              <a:rPr lang="fi-FI" altLang="fi-FI" dirty="0"/>
              <a:t> in </a:t>
            </a:r>
            <a:r>
              <a:rPr lang="fi-FI" altLang="fi-FI" dirty="0" err="1"/>
              <a:t>this</a:t>
            </a:r>
            <a:r>
              <a:rPr lang="fi-FI" altLang="fi-FI" dirty="0"/>
              <a:t> </a:t>
            </a:r>
            <a:r>
              <a:rPr lang="fi-FI" altLang="fi-FI" dirty="0" err="1"/>
              <a:t>class</a:t>
            </a:r>
            <a:r>
              <a:rPr lang="fi-FI" altLang="fi-FI" dirty="0"/>
              <a:t>.’’</a:t>
            </a:r>
          </a:p>
        </p:txBody>
      </p:sp>
      <p:sp>
        <p:nvSpPr>
          <p:cNvPr id="5" name="Tekstin paikkamerkki 2">
            <a:extLst>
              <a:ext uri="{FF2B5EF4-FFF2-40B4-BE49-F238E27FC236}">
                <a16:creationId xmlns:a16="http://schemas.microsoft.com/office/drawing/2014/main" id="{C0B1929F-417F-9D4B-B29F-D10D6D9EB747}"/>
              </a:ext>
            </a:extLst>
          </p:cNvPr>
          <p:cNvSpPr txBox="1">
            <a:spLocks/>
          </p:cNvSpPr>
          <p:nvPr/>
        </p:nvSpPr>
        <p:spPr>
          <a:xfrm>
            <a:off x="4630689" y="1844824"/>
            <a:ext cx="3887788" cy="82391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fi-FI" altLang="fi-FI" dirty="0" err="1">
                <a:solidFill>
                  <a:srgbClr val="0070C0"/>
                </a:solidFill>
              </a:rPr>
              <a:t>Increased</a:t>
            </a:r>
            <a:r>
              <a:rPr lang="fi-FI" altLang="fi-FI" dirty="0">
                <a:solidFill>
                  <a:srgbClr val="0070C0"/>
                </a:solidFill>
              </a:rPr>
              <a:t> </a:t>
            </a:r>
            <a:r>
              <a:rPr lang="fi-FI" altLang="fi-FI" dirty="0" err="1">
                <a:solidFill>
                  <a:srgbClr val="0070C0"/>
                </a:solidFill>
              </a:rPr>
              <a:t>motivation</a:t>
            </a:r>
            <a:r>
              <a:rPr lang="fi-FI" altLang="fi-FI" dirty="0">
                <a:solidFill>
                  <a:srgbClr val="0070C0"/>
                </a:solidFill>
              </a:rPr>
              <a:t> to go to </a:t>
            </a:r>
            <a:r>
              <a:rPr lang="fi-FI" altLang="fi-FI" dirty="0" err="1">
                <a:solidFill>
                  <a:srgbClr val="0070C0"/>
                </a:solidFill>
              </a:rPr>
              <a:t>school</a:t>
            </a:r>
            <a:endParaRPr lang="fi-FI" altLang="fi-FI" dirty="0">
              <a:solidFill>
                <a:srgbClr val="0070C0"/>
              </a:solidFill>
            </a:endParaRPr>
          </a:p>
        </p:txBody>
      </p:sp>
      <p:sp>
        <p:nvSpPr>
          <p:cNvPr id="6" name="Sisällön paikkamerkki 3">
            <a:extLst>
              <a:ext uri="{FF2B5EF4-FFF2-40B4-BE49-F238E27FC236}">
                <a16:creationId xmlns:a16="http://schemas.microsoft.com/office/drawing/2014/main" id="{4E6EEE47-1833-424E-9317-ECBD67EA448A}"/>
              </a:ext>
            </a:extLst>
          </p:cNvPr>
          <p:cNvSpPr txBox="1">
            <a:spLocks/>
          </p:cNvSpPr>
          <p:nvPr/>
        </p:nvSpPr>
        <p:spPr>
          <a:xfrm>
            <a:off x="4624577" y="2780928"/>
            <a:ext cx="3887788" cy="3583782"/>
          </a:xfrm>
          <a:prstGeom prst="rect">
            <a:avLst/>
          </a:prstGeom>
        </p:spPr>
        <p:txBody>
          <a:bodyPr/>
          <a:lstStyle>
            <a:lvl1pPr marL="338138" indent="-338138" algn="l" defTabSz="449263" rtl="0" eaLnBrk="0" fontAlgn="base" hangingPunct="0">
              <a:spcBef>
                <a:spcPts val="6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Arial" panose="020B0604020202020204" pitchFamily="34" charset="0"/>
              <a:buChar char="•"/>
              <a:defRPr sz="26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38188" indent="-280988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‒"/>
              <a:defRPr sz="24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449263" rtl="0" eaLnBrk="0" fontAlgn="base" hangingPunct="0">
              <a:spcBef>
                <a:spcPts val="55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2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DB1"/>
              </a:buClr>
              <a:buSzPct val="100000"/>
              <a:buFont typeface="Calibri" panose="020F0502020204030204" pitchFamily="34" charset="0"/>
              <a:buChar char="»"/>
              <a:defRPr sz="2000" kern="1200">
                <a:solidFill>
                  <a:srgbClr val="4D4D4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fi-FI" altLang="fi-FI" dirty="0"/>
              <a:t>’’Learning </a:t>
            </a:r>
            <a:r>
              <a:rPr lang="fi-FI" altLang="fi-FI" dirty="0" err="1"/>
              <a:t>makes</a:t>
            </a:r>
            <a:r>
              <a:rPr lang="fi-FI" altLang="fi-FI" dirty="0"/>
              <a:t> me </a:t>
            </a:r>
            <a:r>
              <a:rPr lang="fi-FI" altLang="fi-FI" dirty="0" err="1"/>
              <a:t>happy</a:t>
            </a:r>
            <a:r>
              <a:rPr lang="fi-FI" altLang="fi-FI" dirty="0"/>
              <a:t>.’’</a:t>
            </a:r>
          </a:p>
          <a:p>
            <a:pPr lvl="1" eaLnBrk="1" hangingPunct="1"/>
            <a:r>
              <a:rPr lang="fi-FI" altLang="fi-FI" dirty="0"/>
              <a:t>’’I </a:t>
            </a:r>
            <a:r>
              <a:rPr lang="fi-FI" altLang="fi-FI" dirty="0" err="1"/>
              <a:t>want</a:t>
            </a:r>
            <a:r>
              <a:rPr lang="fi-FI" altLang="fi-FI" dirty="0"/>
              <a:t> to </a:t>
            </a:r>
            <a:r>
              <a:rPr lang="fi-FI" altLang="fi-FI" dirty="0" err="1"/>
              <a:t>learn</a:t>
            </a:r>
            <a:r>
              <a:rPr lang="fi-FI" altLang="fi-FI" dirty="0"/>
              <a:t> </a:t>
            </a:r>
            <a:r>
              <a:rPr lang="fi-FI" altLang="fi-FI" dirty="0" err="1"/>
              <a:t>many</a:t>
            </a:r>
            <a:r>
              <a:rPr lang="fi-FI" altLang="fi-FI" dirty="0"/>
              <a:t> </a:t>
            </a:r>
            <a:r>
              <a:rPr lang="fi-FI" altLang="fi-FI" dirty="0" err="1"/>
              <a:t>things</a:t>
            </a:r>
            <a:r>
              <a:rPr lang="fi-FI" altLang="fi-FI" dirty="0"/>
              <a:t>.”</a:t>
            </a:r>
          </a:p>
          <a:p>
            <a:pPr lvl="1" eaLnBrk="1" hangingPunct="1"/>
            <a:r>
              <a:rPr lang="fi-FI" altLang="fi-FI" dirty="0"/>
              <a:t>’’I </a:t>
            </a:r>
            <a:r>
              <a:rPr lang="fi-FI" altLang="fi-FI" dirty="0" err="1"/>
              <a:t>think</a:t>
            </a:r>
            <a:r>
              <a:rPr lang="fi-FI" altLang="fi-FI" dirty="0"/>
              <a:t> I </a:t>
            </a:r>
            <a:r>
              <a:rPr lang="fi-FI" altLang="fi-FI" dirty="0" err="1"/>
              <a:t>do</a:t>
            </a:r>
            <a:r>
              <a:rPr lang="fi-FI" altLang="fi-FI" dirty="0"/>
              <a:t> </a:t>
            </a:r>
            <a:r>
              <a:rPr lang="fi-FI" altLang="fi-FI" dirty="0" err="1"/>
              <a:t>well</a:t>
            </a:r>
            <a:r>
              <a:rPr lang="fi-FI" altLang="fi-FI" dirty="0"/>
              <a:t> at </a:t>
            </a:r>
            <a:r>
              <a:rPr lang="fi-FI" altLang="fi-FI" dirty="0" err="1"/>
              <a:t>school</a:t>
            </a:r>
            <a:r>
              <a:rPr lang="fi-FI" altLang="fi-FI" dirty="0"/>
              <a:t>.’’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65B4654-143D-D649-8EB5-907572F6D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</a:t>
            </a:r>
            <a:r>
              <a:rPr lang="en-GB" altLang="fi-FI" sz="1800" b="0" dirty="0">
                <a:solidFill>
                  <a:schemeClr val="bg1"/>
                </a:solidFill>
              </a:rPr>
              <a:t> – Pilot phase</a:t>
            </a:r>
          </a:p>
        </p:txBody>
      </p:sp>
    </p:spTree>
    <p:extLst>
      <p:ext uri="{BB962C8B-B14F-4D97-AF65-F5344CB8AC3E}">
        <p14:creationId xmlns:p14="http://schemas.microsoft.com/office/powerpoint/2010/main" val="231194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308FFC4-117F-F041-9A6C-5142A2B76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 err="1"/>
              <a:t>Pilot</a:t>
            </a:r>
            <a:r>
              <a:rPr lang="fi-FI" altLang="fi-FI" dirty="0"/>
              <a:t> </a:t>
            </a:r>
            <a:r>
              <a:rPr lang="fi-FI" altLang="fi-FI" dirty="0" err="1"/>
              <a:t>phase</a:t>
            </a:r>
            <a:r>
              <a:rPr lang="fi-FI" altLang="fi-FI" dirty="0"/>
              <a:t>: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</a:t>
            </a:r>
            <a:r>
              <a:rPr lang="fi-FI" altLang="fi-FI" dirty="0" err="1"/>
              <a:t>directed</a:t>
            </a:r>
            <a:r>
              <a:rPr lang="fi-FI" altLang="fi-FI" dirty="0"/>
              <a:t> to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team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341E4BA8-4616-CF45-8058-FA27F529C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153121"/>
            <a:ext cx="7920880" cy="3940175"/>
          </a:xfrm>
        </p:spPr>
        <p:txBody>
          <a:bodyPr/>
          <a:lstStyle/>
          <a:p>
            <a:pPr eaLnBrk="1" hangingPunct="1"/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KiVa</a:t>
            </a:r>
            <a:r>
              <a:rPr lang="fi-FI" altLang="fi-FI" dirty="0"/>
              <a:t> </a:t>
            </a:r>
            <a:r>
              <a:rPr lang="fi-FI" altLang="fi-FI" dirty="0" err="1"/>
              <a:t>teams</a:t>
            </a:r>
            <a:r>
              <a:rPr lang="fi-FI" altLang="fi-FI" dirty="0"/>
              <a:t> </a:t>
            </a:r>
            <a:r>
              <a:rPr lang="fi-FI" altLang="fi-FI" dirty="0" err="1"/>
              <a:t>tackled</a:t>
            </a:r>
            <a:r>
              <a:rPr lang="fi-FI" altLang="fi-FI" dirty="0"/>
              <a:t> </a:t>
            </a:r>
            <a:r>
              <a:rPr lang="fi-FI" altLang="fi-FI" dirty="0" err="1"/>
              <a:t>average</a:t>
            </a:r>
            <a:r>
              <a:rPr lang="fi-FI" altLang="fi-FI" dirty="0"/>
              <a:t> 6.5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per </a:t>
            </a:r>
            <a:r>
              <a:rPr lang="fi-FI" altLang="fi-FI" dirty="0" err="1"/>
              <a:t>school</a:t>
            </a:r>
            <a:endParaRPr lang="fi-FI" altLang="fi-FI" dirty="0"/>
          </a:p>
          <a:p>
            <a:pPr eaLnBrk="1" hangingPunct="1"/>
            <a:r>
              <a:rPr lang="fi-FI" altLang="fi-FI" dirty="0"/>
              <a:t>In 98% of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cases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bullied</a:t>
            </a:r>
            <a:r>
              <a:rPr lang="fi-FI" altLang="fi-FI" dirty="0"/>
              <a:t> </a:t>
            </a:r>
            <a:r>
              <a:rPr lang="fi-FI" altLang="fi-FI" dirty="0" err="1"/>
              <a:t>student</a:t>
            </a:r>
            <a:r>
              <a:rPr lang="fi-FI" altLang="fi-FI" dirty="0"/>
              <a:t> </a:t>
            </a:r>
            <a:r>
              <a:rPr lang="fi-FI" altLang="fi-FI" dirty="0" err="1"/>
              <a:t>felt</a:t>
            </a:r>
            <a:r>
              <a:rPr lang="fi-FI" altLang="fi-FI" dirty="0"/>
              <a:t> </a:t>
            </a:r>
            <a:r>
              <a:rPr lang="fi-FI" altLang="fi-FI" dirty="0" err="1"/>
              <a:t>that</a:t>
            </a:r>
            <a:r>
              <a:rPr lang="fi-FI" altLang="fi-FI" dirty="0"/>
              <a:t>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situation</a:t>
            </a:r>
            <a:r>
              <a:rPr lang="fi-FI" altLang="fi-FI" dirty="0"/>
              <a:t> </a:t>
            </a:r>
            <a:r>
              <a:rPr lang="fi-FI" altLang="fi-FI" dirty="0" err="1"/>
              <a:t>had</a:t>
            </a:r>
            <a:r>
              <a:rPr lang="fi-FI" altLang="fi-FI" dirty="0"/>
              <a:t> </a:t>
            </a:r>
            <a:r>
              <a:rPr lang="fi-FI" altLang="fi-FI" dirty="0" err="1"/>
              <a:t>improved</a:t>
            </a:r>
            <a:r>
              <a:rPr lang="fi-FI" altLang="fi-FI" dirty="0"/>
              <a:t> for </a:t>
            </a:r>
            <a:r>
              <a:rPr lang="fi-FI" altLang="fi-FI" dirty="0" err="1"/>
              <a:t>the</a:t>
            </a:r>
            <a:r>
              <a:rPr lang="fi-FI" altLang="fi-FI" dirty="0"/>
              <a:t> </a:t>
            </a:r>
            <a:r>
              <a:rPr lang="fi-FI" altLang="fi-FI" dirty="0" err="1"/>
              <a:t>better</a:t>
            </a:r>
            <a:r>
              <a:rPr lang="fi-FI" altLang="fi-FI" dirty="0"/>
              <a:t>!</a:t>
            </a:r>
          </a:p>
          <a:p>
            <a:pPr eaLnBrk="1" hangingPunct="1"/>
            <a:endParaRPr lang="fi-FI" altLang="fi-FI" dirty="0"/>
          </a:p>
          <a:p>
            <a:pPr marL="0" indent="0" eaLnBrk="1" hangingPunct="1">
              <a:buNone/>
            </a:pPr>
            <a:endParaRPr lang="fi-FI" altLang="fi-FI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2C9E090-45D0-954A-9991-A3B4263E1F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 – </a:t>
            </a:r>
            <a:r>
              <a:rPr lang="fi-FI" altLang="fi-FI" sz="1800" b="0" dirty="0" err="1">
                <a:solidFill>
                  <a:schemeClr val="bg1"/>
                </a:solidFill>
              </a:rPr>
              <a:t>Pilot</a:t>
            </a:r>
            <a:r>
              <a:rPr lang="fi-FI" altLang="fi-FI" sz="1800" b="0" dirty="0">
                <a:solidFill>
                  <a:schemeClr val="bg1"/>
                </a:solidFill>
              </a:rPr>
              <a:t> </a:t>
            </a:r>
            <a:r>
              <a:rPr lang="fi-FI" altLang="fi-FI" sz="1800" b="0" dirty="0" err="1">
                <a:solidFill>
                  <a:schemeClr val="bg1"/>
                </a:solidFill>
              </a:rPr>
              <a:t>phase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52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C1DD9F7-F74D-A344-95D6-6F0B89782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/>
              <a:t>Broad </a:t>
            </a:r>
            <a:r>
              <a:rPr lang="fi-FI" altLang="fi-FI" dirty="0" err="1"/>
              <a:t>implementation</a:t>
            </a:r>
            <a:r>
              <a:rPr lang="fi-FI" altLang="fi-FI" dirty="0"/>
              <a:t>: The </a:t>
            </a:r>
            <a:r>
              <a:rPr lang="fi-FI" altLang="fi-FI" dirty="0" err="1"/>
              <a:t>prevalence</a:t>
            </a:r>
            <a:r>
              <a:rPr lang="fi-FI" altLang="fi-FI" dirty="0"/>
              <a:t> of bullying and </a:t>
            </a:r>
            <a:r>
              <a:rPr lang="fi-FI" altLang="fi-FI" dirty="0" err="1"/>
              <a:t>victimisation</a:t>
            </a:r>
            <a:r>
              <a:rPr lang="fi-FI" altLang="fi-FI" dirty="0"/>
              <a:t> </a:t>
            </a:r>
            <a:r>
              <a:rPr lang="fi-FI" altLang="fi-FI" dirty="0" err="1"/>
              <a:t>can</a:t>
            </a:r>
            <a:r>
              <a:rPr lang="fi-FI" altLang="fi-FI" dirty="0"/>
              <a:t> </a:t>
            </a:r>
            <a:r>
              <a:rPr lang="fi-FI" altLang="fi-FI" dirty="0" err="1"/>
              <a:t>be</a:t>
            </a:r>
            <a:r>
              <a:rPr lang="fi-FI" altLang="fi-FI" dirty="0"/>
              <a:t> </a:t>
            </a:r>
            <a:r>
              <a:rPr lang="fi-FI" altLang="fi-FI" dirty="0" err="1"/>
              <a:t>followed</a:t>
            </a:r>
            <a:r>
              <a:rPr lang="fi-FI" altLang="fi-FI" dirty="0"/>
              <a:t> </a:t>
            </a:r>
            <a:r>
              <a:rPr lang="fi-FI" altLang="fi-FI" dirty="0" err="1"/>
              <a:t>with</a:t>
            </a:r>
            <a:r>
              <a:rPr lang="fi-FI" altLang="fi-FI" dirty="0"/>
              <a:t> the help of the </a:t>
            </a:r>
            <a:r>
              <a:rPr lang="fi-FI" altLang="fi-FI" dirty="0" err="1"/>
              <a:t>student</a:t>
            </a:r>
            <a:r>
              <a:rPr lang="fi-FI" altLang="fi-FI" dirty="0"/>
              <a:t> and </a:t>
            </a:r>
            <a:r>
              <a:rPr lang="fi-FI" altLang="fi-FI" dirty="0" err="1"/>
              <a:t>staff</a:t>
            </a:r>
            <a:r>
              <a:rPr lang="fi-FI" altLang="fi-FI" dirty="0"/>
              <a:t> </a:t>
            </a:r>
            <a:r>
              <a:rPr lang="fi-FI" altLang="fi-FI" dirty="0" err="1"/>
              <a:t>surveys</a:t>
            </a:r>
            <a:endParaRPr lang="fi-FI" sz="1600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139394D-8D8B-D347-8FCF-5E8AEE84F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6945"/>
            <a:ext cx="7920880" cy="3940175"/>
          </a:xfrm>
        </p:spPr>
        <p:txBody>
          <a:bodyPr/>
          <a:lstStyle/>
          <a:p>
            <a:pPr eaLnBrk="1" hangingPunct="1">
              <a:defRPr/>
            </a:pPr>
            <a:r>
              <a:rPr lang="fi-FI" sz="2000" dirty="0" err="1"/>
              <a:t>Since</a:t>
            </a:r>
            <a:r>
              <a:rPr lang="fi-FI" sz="2000" dirty="0"/>
              <a:t> 2009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students</a:t>
            </a:r>
            <a:r>
              <a:rPr lang="fi-FI" sz="2000" dirty="0"/>
              <a:t> in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KiVa</a:t>
            </a:r>
            <a:r>
              <a:rPr lang="fi-FI" sz="2000" dirty="0"/>
              <a:t> </a:t>
            </a:r>
            <a:r>
              <a:rPr lang="fi-FI" sz="2000" dirty="0" err="1"/>
              <a:t>schools</a:t>
            </a:r>
            <a:r>
              <a:rPr lang="fi-FI" sz="2000" dirty="0"/>
              <a:t> in Finland </a:t>
            </a:r>
            <a:r>
              <a:rPr lang="fi-FI" sz="2000" dirty="0" err="1"/>
              <a:t>have</a:t>
            </a:r>
            <a:r>
              <a:rPr lang="fi-FI" sz="2000" dirty="0"/>
              <a:t> </a:t>
            </a:r>
            <a:r>
              <a:rPr lang="fi-FI" sz="2000" dirty="0" err="1"/>
              <a:t>been</a:t>
            </a:r>
            <a:r>
              <a:rPr lang="fi-FI" sz="2000" dirty="0"/>
              <a:t> </a:t>
            </a:r>
            <a:r>
              <a:rPr lang="fi-FI" sz="2000" dirty="0" err="1"/>
              <a:t>able</a:t>
            </a:r>
            <a:r>
              <a:rPr lang="fi-FI" sz="2000" dirty="0"/>
              <a:t> to </a:t>
            </a:r>
            <a:r>
              <a:rPr lang="fi-FI" sz="2000" dirty="0" err="1"/>
              <a:t>fill</a:t>
            </a:r>
            <a:r>
              <a:rPr lang="fi-FI" sz="2000" dirty="0"/>
              <a:t> in </a:t>
            </a:r>
            <a:r>
              <a:rPr lang="fi-FI" sz="2000" dirty="0" err="1"/>
              <a:t>the</a:t>
            </a:r>
            <a:r>
              <a:rPr lang="fi-FI" sz="2000" dirty="0"/>
              <a:t> online </a:t>
            </a:r>
            <a:r>
              <a:rPr lang="fi-FI" sz="2000" dirty="0" err="1"/>
              <a:t>student</a:t>
            </a:r>
            <a:r>
              <a:rPr lang="fi-FI" sz="2000" dirty="0"/>
              <a:t> </a:t>
            </a:r>
            <a:r>
              <a:rPr lang="fi-FI" sz="2000" dirty="0" err="1"/>
              <a:t>survey</a:t>
            </a:r>
            <a:r>
              <a:rPr lang="fi-FI" sz="2000" dirty="0"/>
              <a:t>. </a:t>
            </a:r>
          </a:p>
          <a:p>
            <a:pPr eaLnBrk="1" hangingPunct="1">
              <a:defRPr/>
            </a:pP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amount</a:t>
            </a:r>
            <a:r>
              <a:rPr lang="fi-FI" sz="2000" dirty="0"/>
              <a:t> of </a:t>
            </a:r>
            <a:r>
              <a:rPr lang="fi-FI" sz="2000" dirty="0" err="1"/>
              <a:t>students</a:t>
            </a:r>
            <a:r>
              <a:rPr lang="fi-FI" sz="2000" dirty="0"/>
              <a:t> </a:t>
            </a:r>
            <a:r>
              <a:rPr lang="fi-FI" sz="2000" dirty="0" err="1"/>
              <a:t>answering</a:t>
            </a:r>
            <a:r>
              <a:rPr lang="fi-FI" sz="2000" dirty="0"/>
              <a:t> to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survey</a:t>
            </a:r>
            <a:r>
              <a:rPr lang="fi-FI" sz="2000" dirty="0"/>
              <a:t> </a:t>
            </a:r>
            <a:r>
              <a:rPr lang="fi-FI" sz="2000" dirty="0" err="1"/>
              <a:t>annually</a:t>
            </a:r>
            <a:r>
              <a:rPr lang="fi-FI" sz="2000" dirty="0"/>
              <a:t> </a:t>
            </a:r>
            <a:endParaRPr lang="fi-FI" sz="1600" dirty="0">
              <a:highlight>
                <a:srgbClr val="FFFF00"/>
              </a:highlight>
            </a:endParaRPr>
          </a:p>
          <a:p>
            <a:pPr marL="0" indent="0" eaLnBrk="1" hangingPunct="1">
              <a:buFontTx/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2009		195 000 </a:t>
            </a:r>
            <a:r>
              <a:rPr lang="fi-FI" sz="1800" dirty="0" err="1"/>
              <a:t>students</a:t>
            </a:r>
            <a:r>
              <a:rPr lang="fi-FI" sz="1800" dirty="0"/>
              <a:t>	1190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2010 		282 000 </a:t>
            </a:r>
            <a:r>
              <a:rPr lang="fi-FI" sz="1800" dirty="0" err="1"/>
              <a:t>students</a:t>
            </a:r>
            <a:r>
              <a:rPr lang="fi-FI" sz="1800" dirty="0"/>
              <a:t>	1688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2011		273 000 </a:t>
            </a:r>
            <a:r>
              <a:rPr lang="fi-FI" sz="1800" dirty="0" err="1"/>
              <a:t>students</a:t>
            </a:r>
            <a:r>
              <a:rPr lang="fi-FI" sz="1800" dirty="0"/>
              <a:t>	1695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2012 		229 000 </a:t>
            </a:r>
            <a:r>
              <a:rPr lang="fi-FI" sz="1800" dirty="0" err="1"/>
              <a:t>students</a:t>
            </a:r>
            <a:r>
              <a:rPr lang="fi-FI" sz="1800" dirty="0"/>
              <a:t>	1396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2013 		217 000 </a:t>
            </a:r>
            <a:r>
              <a:rPr lang="fi-FI" sz="1800" dirty="0" err="1"/>
              <a:t>students</a:t>
            </a:r>
            <a:r>
              <a:rPr lang="fi-FI" sz="1800" dirty="0"/>
              <a:t>	1321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2014		196 800 </a:t>
            </a:r>
            <a:r>
              <a:rPr lang="fi-FI" sz="1800" dirty="0" err="1"/>
              <a:t>students</a:t>
            </a:r>
            <a:r>
              <a:rPr lang="fi-FI" sz="1800" dirty="0"/>
              <a:t>	1201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None/>
              <a:defRPr/>
            </a:pPr>
            <a:r>
              <a:rPr lang="fi-FI" sz="1800" dirty="0"/>
              <a:t>     </a:t>
            </a:r>
            <a:r>
              <a:rPr lang="fi-FI" sz="1800" dirty="0" err="1"/>
              <a:t>Year</a:t>
            </a:r>
            <a:r>
              <a:rPr lang="fi-FI" sz="1800" dirty="0"/>
              <a:t> 2015            206 605 </a:t>
            </a:r>
            <a:r>
              <a:rPr lang="fi-FI" sz="1800" dirty="0" err="1"/>
              <a:t>students</a:t>
            </a:r>
            <a:r>
              <a:rPr lang="fi-FI" sz="1800" dirty="0"/>
              <a:t>	1196 </a:t>
            </a:r>
            <a:r>
              <a:rPr lang="fi-FI" sz="1800" dirty="0" err="1"/>
              <a:t>schools</a:t>
            </a:r>
            <a:endParaRPr lang="fi-FI" sz="1800" dirty="0"/>
          </a:p>
          <a:p>
            <a:pPr marL="0" indent="0" eaLnBrk="1" hangingPunct="1">
              <a:buFontTx/>
              <a:buNone/>
              <a:defRPr/>
            </a:pPr>
            <a:endParaRPr lang="fi-FI" sz="18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86B51BC-2D7D-944E-9480-611561CFB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426800"/>
            <a:ext cx="828092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programme– Broad </a:t>
            </a:r>
            <a:r>
              <a:rPr lang="fi-FI" altLang="fi-FI" sz="1800" b="0" dirty="0" err="1">
                <a:solidFill>
                  <a:schemeClr val="bg1"/>
                </a:solidFill>
              </a:rPr>
              <a:t>implementation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78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570A186-1534-CB48-B3E0-02E872265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 err="1"/>
              <a:t>Prevalence</a:t>
            </a:r>
            <a:r>
              <a:rPr lang="fi-FI" altLang="fi-FI" dirty="0"/>
              <a:t> of </a:t>
            </a:r>
            <a:r>
              <a:rPr lang="fi-FI" altLang="fi-FI" dirty="0" err="1"/>
              <a:t>bullying</a:t>
            </a:r>
            <a:r>
              <a:rPr lang="fi-FI" altLang="fi-FI" dirty="0"/>
              <a:t> </a:t>
            </a:r>
            <a:r>
              <a:rPr lang="fi-FI" altLang="fi-FI" dirty="0" err="1"/>
              <a:t>during</a:t>
            </a:r>
            <a:r>
              <a:rPr lang="fi-FI" altLang="fi-FI" dirty="0"/>
              <a:t> 2009-2015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C539F2EC-3EF6-3D4C-9119-FAAE13AC5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2276872"/>
            <a:ext cx="3744416" cy="3940175"/>
          </a:xfrm>
        </p:spPr>
        <p:txBody>
          <a:bodyPr/>
          <a:lstStyle/>
          <a:p>
            <a:pPr eaLnBrk="1" hangingPunct="1"/>
            <a:r>
              <a:rPr lang="fi-FI" altLang="fi-FI" sz="2000" dirty="0" err="1"/>
              <a:t>According</a:t>
            </a:r>
            <a:r>
              <a:rPr lang="fi-FI" altLang="fi-FI" sz="2000" dirty="0"/>
              <a:t> to the </a:t>
            </a:r>
            <a:r>
              <a:rPr lang="fi-FI" altLang="fi-FI" sz="2000" dirty="0" err="1"/>
              <a:t>student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survey</a:t>
            </a:r>
            <a:r>
              <a:rPr lang="fi-FI" altLang="fi-FI" sz="2000" dirty="0"/>
              <a:t> </a:t>
            </a:r>
            <a:r>
              <a:rPr lang="fi-FI" altLang="fi-FI" sz="2000" dirty="0" err="1"/>
              <a:t>results</a:t>
            </a:r>
            <a:r>
              <a:rPr lang="fi-FI" altLang="fi-FI" sz="2000" dirty="0"/>
              <a:t> bullying </a:t>
            </a:r>
            <a:r>
              <a:rPr lang="fi-FI" altLang="fi-FI" sz="2000" b="1" dirty="0" err="1"/>
              <a:t>decreases</a:t>
            </a:r>
            <a:r>
              <a:rPr lang="fi-FI" altLang="fi-FI" sz="2000" dirty="0"/>
              <a:t>: the </a:t>
            </a:r>
            <a:r>
              <a:rPr lang="fi-FI" altLang="fi-FI" sz="2000" dirty="0" err="1"/>
              <a:t>number</a:t>
            </a:r>
            <a:r>
              <a:rPr lang="fi-FI" altLang="fi-FI" sz="2000" dirty="0"/>
              <a:t> of </a:t>
            </a:r>
            <a:r>
              <a:rPr lang="fi-FI" altLang="fi-FI" sz="2000" dirty="0" err="1"/>
              <a:t>students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that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bully</a:t>
            </a:r>
            <a:r>
              <a:rPr lang="fi-FI" altLang="fi-FI" sz="2000" dirty="0"/>
              <a:t> </a:t>
            </a:r>
            <a:r>
              <a:rPr lang="fi-FI" altLang="fi-FI" sz="2000" dirty="0" err="1"/>
              <a:t>others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has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decreased</a:t>
            </a:r>
            <a:r>
              <a:rPr lang="fi-FI" altLang="fi-FI" sz="2000" dirty="0"/>
              <a:t> </a:t>
            </a:r>
            <a:r>
              <a:rPr lang="fi-FI" altLang="fi-FI" sz="2000" b="1" dirty="0"/>
              <a:t>49%</a:t>
            </a:r>
            <a:r>
              <a:rPr lang="fi-FI" altLang="fi-FI" sz="2000" dirty="0"/>
              <a:t> and </a:t>
            </a:r>
            <a:r>
              <a:rPr lang="fi-FI" altLang="fi-FI" sz="2000" dirty="0" err="1"/>
              <a:t>students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that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have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been</a:t>
            </a:r>
            <a:r>
              <a:rPr lang="fi-FI" altLang="fi-FI" sz="2000" dirty="0"/>
              <a:t> </a:t>
            </a:r>
            <a:r>
              <a:rPr lang="fi-FI" altLang="fi-FI" sz="2000" dirty="0" err="1"/>
              <a:t>bullied</a:t>
            </a:r>
            <a:r>
              <a:rPr lang="fi-FI" altLang="fi-FI" sz="2000" dirty="0"/>
              <a:t> </a:t>
            </a:r>
            <a:r>
              <a:rPr lang="fi-FI" altLang="fi-FI" sz="2000" b="1" dirty="0"/>
              <a:t>28%.</a:t>
            </a:r>
          </a:p>
          <a:p>
            <a:pPr eaLnBrk="1" hangingPunct="1"/>
            <a:r>
              <a:rPr lang="fi-FI" altLang="fi-FI" sz="2000" dirty="0" err="1"/>
              <a:t>These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figures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include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all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schools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that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have</a:t>
            </a:r>
            <a:r>
              <a:rPr lang="fi-FI" altLang="fi-FI" sz="2000" dirty="0"/>
              <a:t> </a:t>
            </a:r>
            <a:r>
              <a:rPr lang="fi-FI" altLang="fi-FI" sz="2000" dirty="0" err="1"/>
              <a:t>taken</a:t>
            </a:r>
            <a:r>
              <a:rPr lang="fi-FI" altLang="fi-FI" sz="2000" dirty="0"/>
              <a:t> </a:t>
            </a:r>
            <a:r>
              <a:rPr lang="fi-FI" altLang="fi-FI" sz="2000" dirty="0" err="1"/>
              <a:t>part</a:t>
            </a:r>
            <a:r>
              <a:rPr lang="fi-FI" altLang="fi-FI" sz="2000" dirty="0"/>
              <a:t> in </a:t>
            </a:r>
            <a:r>
              <a:rPr lang="fi-FI" altLang="fi-FI" sz="2000" dirty="0" err="1"/>
              <a:t>student</a:t>
            </a:r>
            <a:r>
              <a:rPr lang="fi-FI" altLang="fi-FI" sz="2000" dirty="0"/>
              <a:t> </a:t>
            </a:r>
            <a:r>
              <a:rPr lang="fi-FI" altLang="fi-FI" sz="2000" dirty="0" err="1"/>
              <a:t>survey</a:t>
            </a:r>
            <a:r>
              <a:rPr lang="fi-FI" altLang="fi-FI" sz="2000" dirty="0"/>
              <a:t> </a:t>
            </a:r>
            <a:r>
              <a:rPr lang="fi-FI" altLang="fi-FI" sz="2000" dirty="0" err="1"/>
              <a:t>between</a:t>
            </a:r>
            <a:r>
              <a:rPr lang="fi-FI" altLang="fi-FI" sz="2000" dirty="0"/>
              <a:t> 2009 and 2015. </a:t>
            </a:r>
          </a:p>
          <a:p>
            <a:pPr eaLnBrk="1" hangingPunct="1"/>
            <a:endParaRPr lang="fi-FI" altLang="fi-FI" sz="20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7D321A5-B725-3642-AD88-6AF66E82C7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426800"/>
            <a:ext cx="828092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programme– Broad </a:t>
            </a:r>
            <a:r>
              <a:rPr lang="fi-FI" altLang="fi-FI" sz="1800" b="0" dirty="0" err="1">
                <a:solidFill>
                  <a:schemeClr val="bg1"/>
                </a:solidFill>
              </a:rPr>
              <a:t>implementation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  <p:pic>
        <p:nvPicPr>
          <p:cNvPr id="12290" name="Picture 2" descr="C:\Users\Ikaros\Desktop\graaf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31082"/>
            <a:ext cx="4497496" cy="265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8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D825EA9-5921-4B49-B590-2D530BFFF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altLang="fi-FI" dirty="0"/>
              <a:t>The </a:t>
            </a:r>
            <a:r>
              <a:rPr lang="fi-FI" altLang="fi-FI" dirty="0" err="1"/>
              <a:t>implementation</a:t>
            </a:r>
            <a:r>
              <a:rPr lang="fi-FI" altLang="fi-FI" dirty="0"/>
              <a:t> of KiVa </a:t>
            </a:r>
            <a:r>
              <a:rPr lang="fi-FI" altLang="fi-FI" dirty="0" err="1"/>
              <a:t>antibullying</a:t>
            </a:r>
            <a:r>
              <a:rPr lang="fi-FI" altLang="fi-FI" dirty="0"/>
              <a:t> programme </a:t>
            </a:r>
            <a:r>
              <a:rPr lang="fi-FI" altLang="fi-FI" dirty="0" err="1"/>
              <a:t>reduces</a:t>
            </a:r>
            <a:r>
              <a:rPr lang="fi-FI" altLang="fi-FI" dirty="0"/>
              <a:t> bullying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D8146ED-609F-E14E-BDF2-05A60F4DB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9971"/>
            <a:ext cx="7632848" cy="3940175"/>
          </a:xfrm>
        </p:spPr>
        <p:txBody>
          <a:bodyPr/>
          <a:lstStyle/>
          <a:p>
            <a:r>
              <a:rPr lang="fi-FI" altLang="fi-FI" sz="2400" dirty="0" err="1"/>
              <a:t>It’s</a:t>
            </a:r>
            <a:r>
              <a:rPr lang="fi-FI" altLang="fi-FI" sz="2400" dirty="0"/>
              <a:t> </a:t>
            </a:r>
            <a:r>
              <a:rPr lang="fi-FI" altLang="fi-FI" sz="2400" dirty="0" err="1"/>
              <a:t>particularly</a:t>
            </a:r>
            <a:r>
              <a:rPr lang="fi-FI" altLang="fi-FI" sz="2400" dirty="0"/>
              <a:t> </a:t>
            </a:r>
            <a:r>
              <a:rPr lang="fi-FI" altLang="fi-FI" sz="2400" dirty="0" err="1"/>
              <a:t>positive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that</a:t>
            </a:r>
            <a:r>
              <a:rPr lang="fi-FI" altLang="fi-FI" sz="2400" dirty="0"/>
              <a:t> it </a:t>
            </a:r>
            <a:r>
              <a:rPr lang="fi-FI" altLang="fi-FI" sz="2400" dirty="0" err="1"/>
              <a:t>looks</a:t>
            </a:r>
            <a:r>
              <a:rPr lang="fi-FI" altLang="fi-FI" sz="2400" dirty="0"/>
              <a:t> </a:t>
            </a:r>
            <a:r>
              <a:rPr lang="fi-FI" altLang="fi-FI" sz="2400" dirty="0" err="1"/>
              <a:t>like</a:t>
            </a:r>
            <a:r>
              <a:rPr lang="fi-FI" altLang="fi-FI" sz="2400" dirty="0"/>
              <a:t> the </a:t>
            </a:r>
            <a:r>
              <a:rPr lang="fi-FI" altLang="fi-FI" sz="2400" dirty="0" err="1"/>
              <a:t>implementation</a:t>
            </a:r>
            <a:r>
              <a:rPr lang="fi-FI" altLang="fi-FI" sz="2400" dirty="0"/>
              <a:t> of the programme </a:t>
            </a:r>
            <a:r>
              <a:rPr lang="fi-FI" altLang="fi-FI" sz="2400" dirty="0" err="1"/>
              <a:t>decreases</a:t>
            </a:r>
            <a:r>
              <a:rPr lang="fi-FI" altLang="fi-FI" sz="2400" dirty="0"/>
              <a:t> bullying and </a:t>
            </a:r>
            <a:r>
              <a:rPr lang="fi-FI" altLang="fi-FI" sz="2400" dirty="0" err="1"/>
              <a:t>victimisation</a:t>
            </a:r>
            <a:r>
              <a:rPr lang="fi-FI" altLang="fi-FI" sz="2400" dirty="0"/>
              <a:t> in the long </a:t>
            </a:r>
            <a:r>
              <a:rPr lang="fi-FI" altLang="fi-FI" sz="2400" dirty="0" err="1"/>
              <a:t>run</a:t>
            </a:r>
            <a:r>
              <a:rPr lang="fi-FI" altLang="fi-FI" sz="2400" dirty="0"/>
              <a:t>. </a:t>
            </a:r>
            <a:endParaRPr lang="fi-FI" altLang="fi-FI" sz="1600" b="1" dirty="0"/>
          </a:p>
          <a:p>
            <a:r>
              <a:rPr lang="fi-FI" altLang="fi-FI" sz="2400" b="1" dirty="0" err="1"/>
              <a:t>The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amount</a:t>
            </a:r>
            <a:r>
              <a:rPr lang="fi-FI" altLang="fi-FI" sz="2400" b="1" dirty="0"/>
              <a:t> of </a:t>
            </a:r>
            <a:r>
              <a:rPr lang="fi-FI" altLang="fi-FI" sz="2400" b="1" dirty="0" err="1"/>
              <a:t>bullying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others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decreased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by</a:t>
            </a:r>
            <a:r>
              <a:rPr lang="fi-FI" altLang="fi-FI" sz="2400" b="1" dirty="0"/>
              <a:t> </a:t>
            </a:r>
            <a:r>
              <a:rPr lang="fi-FI" altLang="fi-FI" sz="2400" dirty="0"/>
              <a:t>43% </a:t>
            </a:r>
            <a:r>
              <a:rPr lang="fi-FI" altLang="fi-FI" sz="2400" dirty="0" err="1"/>
              <a:t>between</a:t>
            </a:r>
            <a:r>
              <a:rPr lang="fi-FI" altLang="fi-FI" sz="2400" dirty="0"/>
              <a:t> 2009 and 2015. </a:t>
            </a:r>
            <a:endParaRPr lang="fi-FI" altLang="fi-FI" sz="1600" dirty="0"/>
          </a:p>
          <a:p>
            <a:r>
              <a:rPr lang="fi-FI" altLang="fi-FI" sz="2400" b="1" dirty="0" err="1"/>
              <a:t>The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amount</a:t>
            </a:r>
            <a:r>
              <a:rPr lang="fi-FI" altLang="fi-FI" sz="2400" b="1" dirty="0"/>
              <a:t> of </a:t>
            </a:r>
            <a:r>
              <a:rPr lang="fi-FI" altLang="fi-FI" sz="2400" b="1" dirty="0" err="1"/>
              <a:t>students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being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bullied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decreased</a:t>
            </a:r>
            <a:r>
              <a:rPr lang="fi-FI" altLang="fi-FI" sz="2400" b="1" dirty="0"/>
              <a:t> </a:t>
            </a:r>
            <a:r>
              <a:rPr lang="fi-FI" altLang="fi-FI" sz="2400" b="1" dirty="0" err="1"/>
              <a:t>by</a:t>
            </a:r>
            <a:r>
              <a:rPr lang="fi-FI" altLang="fi-FI" sz="2400" b="1" dirty="0"/>
              <a:t> </a:t>
            </a:r>
            <a:r>
              <a:rPr lang="fi-FI" altLang="fi-FI" sz="2400" dirty="0"/>
              <a:t>25% in </a:t>
            </a:r>
            <a:r>
              <a:rPr lang="fi-FI" altLang="fi-FI" sz="2400" dirty="0" err="1"/>
              <a:t>primary</a:t>
            </a:r>
            <a:r>
              <a:rPr lang="fi-FI" altLang="fi-FI" sz="2400" dirty="0"/>
              <a:t> </a:t>
            </a:r>
            <a:r>
              <a:rPr lang="fi-FI" altLang="fi-FI" sz="2400" dirty="0" err="1"/>
              <a:t>schools</a:t>
            </a:r>
            <a:r>
              <a:rPr lang="fi-FI" altLang="fi-FI" sz="2400" dirty="0"/>
              <a:t> </a:t>
            </a:r>
            <a:r>
              <a:rPr lang="fi-FI" altLang="fi-FI" sz="2400" dirty="0" err="1"/>
              <a:t>between</a:t>
            </a:r>
            <a:r>
              <a:rPr lang="fi-FI" altLang="fi-FI" sz="2400" dirty="0"/>
              <a:t> 2009-2015. </a:t>
            </a:r>
            <a:r>
              <a:rPr lang="fi-FI" altLang="fi-FI" sz="2400" dirty="0" err="1"/>
              <a:t>These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figures</a:t>
            </a:r>
            <a:r>
              <a:rPr lang="fi-FI" altLang="fi-FI" sz="2400" dirty="0"/>
              <a:t> </a:t>
            </a:r>
            <a:r>
              <a:rPr lang="fi-FI" altLang="fi-FI" sz="2400" dirty="0" err="1"/>
              <a:t>include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all</a:t>
            </a:r>
            <a:r>
              <a:rPr lang="fi-FI" altLang="fi-FI" sz="2400" dirty="0"/>
              <a:t> </a:t>
            </a:r>
            <a:r>
              <a:rPr lang="fi-FI" altLang="fi-FI" sz="2400" dirty="0" err="1"/>
              <a:t>the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schools</a:t>
            </a:r>
            <a:r>
              <a:rPr lang="fi-FI" altLang="fi-FI" sz="2400" dirty="0"/>
              <a:t> </a:t>
            </a:r>
            <a:r>
              <a:rPr lang="fi-FI" altLang="fi-FI" sz="2400" dirty="0" err="1"/>
              <a:t>that</a:t>
            </a:r>
            <a:r>
              <a:rPr lang="fi-FI" altLang="fi-FI" sz="2400" dirty="0"/>
              <a:t> </a:t>
            </a:r>
            <a:r>
              <a:rPr lang="fi-FI" altLang="fi-FI" sz="2400" dirty="0" err="1"/>
              <a:t>have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taken</a:t>
            </a:r>
            <a:r>
              <a:rPr lang="fi-FI" altLang="fi-FI" sz="2400" dirty="0"/>
              <a:t> </a:t>
            </a:r>
            <a:r>
              <a:rPr lang="fi-FI" altLang="fi-FI" sz="2400" dirty="0" err="1"/>
              <a:t>part</a:t>
            </a:r>
            <a:r>
              <a:rPr lang="fi-FI" altLang="fi-FI" sz="2400" dirty="0"/>
              <a:t> in </a:t>
            </a:r>
            <a:r>
              <a:rPr lang="fi-FI" altLang="fi-FI" sz="2400" dirty="0" err="1"/>
              <a:t>the</a:t>
            </a:r>
            <a:r>
              <a:rPr lang="fi-FI" altLang="fi-FI" sz="2400" dirty="0"/>
              <a:t> </a:t>
            </a:r>
            <a:r>
              <a:rPr lang="fi-FI" altLang="fi-FI" sz="2400" dirty="0" err="1"/>
              <a:t>student</a:t>
            </a:r>
            <a:r>
              <a:rPr lang="fi-FI" altLang="fi-FI" sz="2400" dirty="0"/>
              <a:t> </a:t>
            </a:r>
            <a:r>
              <a:rPr lang="fi-FI" altLang="fi-FI" sz="2400" dirty="0" err="1"/>
              <a:t>survey</a:t>
            </a:r>
            <a:r>
              <a:rPr lang="fi-FI" altLang="fi-FI" sz="2400" dirty="0"/>
              <a:t> </a:t>
            </a:r>
            <a:r>
              <a:rPr lang="fi-FI" altLang="fi-FI" sz="2400" dirty="0" err="1"/>
              <a:t>between</a:t>
            </a:r>
            <a:r>
              <a:rPr lang="fi-FI" altLang="fi-FI" sz="2400" dirty="0"/>
              <a:t> 2009 and 2015. </a:t>
            </a:r>
          </a:p>
          <a:p>
            <a:pPr eaLnBrk="1" hangingPunct="1"/>
            <a:endParaRPr lang="fi-FI" altLang="fi-FI" sz="20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CDB52C7-370D-7D4B-B4B7-5733F7523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6426800"/>
            <a:ext cx="8352928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 kern="1200">
                <a:solidFill>
                  <a:srgbClr val="222B6A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  <a:lvl2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algn="l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4572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9144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1371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18288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6600"/>
              </a:buClr>
              <a:buSzPct val="100000"/>
              <a:buFont typeface="Arial" panose="020B0604020202020204" pitchFamily="34" charset="0"/>
              <a:defRPr sz="3200" b="1">
                <a:solidFill>
                  <a:srgbClr val="006600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i-FI" altLang="fi-FI" sz="1800" b="0" dirty="0">
                <a:solidFill>
                  <a:schemeClr val="bg1"/>
                </a:solidFill>
              </a:rPr>
              <a:t>The </a:t>
            </a:r>
            <a:r>
              <a:rPr lang="fi-FI" altLang="fi-FI" sz="1800" b="0" dirty="0" err="1">
                <a:solidFill>
                  <a:schemeClr val="bg1"/>
                </a:solidFill>
              </a:rPr>
              <a:t>effects</a:t>
            </a:r>
            <a:r>
              <a:rPr lang="fi-FI" altLang="fi-FI" sz="1800" b="0" dirty="0">
                <a:solidFill>
                  <a:schemeClr val="bg1"/>
                </a:solidFill>
              </a:rPr>
              <a:t> of the KiVa </a:t>
            </a:r>
            <a:r>
              <a:rPr lang="fi-FI" altLang="fi-FI" sz="1800" b="0" dirty="0" err="1">
                <a:solidFill>
                  <a:schemeClr val="bg1"/>
                </a:solidFill>
              </a:rPr>
              <a:t>antibullying</a:t>
            </a:r>
            <a:r>
              <a:rPr lang="fi-FI" altLang="fi-FI" sz="1800" b="0" dirty="0">
                <a:solidFill>
                  <a:schemeClr val="bg1"/>
                </a:solidFill>
              </a:rPr>
              <a:t> programme – Broad </a:t>
            </a:r>
            <a:r>
              <a:rPr lang="fi-FI" altLang="fi-FI" sz="1800" b="0" dirty="0" err="1">
                <a:solidFill>
                  <a:schemeClr val="bg1"/>
                </a:solidFill>
              </a:rPr>
              <a:t>implementation</a:t>
            </a:r>
            <a:endParaRPr lang="en-GB" altLang="fi-FI" sz="18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5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1BF920C-A757-D54E-B0F1-55716B79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</p:spPr>
        <p:txBody>
          <a:bodyPr/>
          <a:lstStyle/>
          <a:p>
            <a:r>
              <a:rPr lang="fi-FI" dirty="0"/>
              <a:t>More </a:t>
            </a:r>
            <a:r>
              <a:rPr lang="fi-FI" dirty="0" err="1"/>
              <a:t>information</a:t>
            </a:r>
            <a:r>
              <a:rPr lang="fi-FI" dirty="0"/>
              <a:t>...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2EB2FB5-9D30-AF4C-B932-DFF753D67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2069971"/>
            <a:ext cx="7848872" cy="3940175"/>
          </a:xfrm>
        </p:spPr>
        <p:txBody>
          <a:bodyPr/>
          <a:lstStyle/>
          <a:p>
            <a:pPr eaLnBrk="1" hangingPunct="1"/>
            <a:r>
              <a:rPr lang="fi-FI" altLang="fi-FI" sz="3200" dirty="0">
                <a:hlinkClick r:id="rId2"/>
              </a:rPr>
              <a:t>www.kivaprogram.net</a:t>
            </a:r>
            <a:endParaRPr lang="fi-FI" altLang="fi-FI" sz="3200" dirty="0"/>
          </a:p>
          <a:p>
            <a:pPr marL="0" indent="0" eaLnBrk="1" hangingPunct="1">
              <a:buNone/>
            </a:pPr>
            <a:endParaRPr lang="fi-FI" altLang="fi-FI" sz="2000" dirty="0"/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20F0D988-9129-0D4F-ABDF-822FC92BFC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3" t="20027" r="7598"/>
          <a:stretch/>
        </p:blipFill>
        <p:spPr>
          <a:xfrm>
            <a:off x="4716016" y="980728"/>
            <a:ext cx="3384376" cy="4632761"/>
          </a:xfrm>
          <a:prstGeom prst="rect">
            <a:avLst/>
          </a:prstGeom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840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KiVa Parents - Title and Content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tabLst/>
          <a:defRPr kumimoji="0" lang="en-GB" altLang="fi-FI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S Gothic" panose="020B0609070205080204" pitchFamily="4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tabLst/>
          <a:defRPr kumimoji="0" lang="en-GB" altLang="fi-FI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S Gothic" panose="020B0609070205080204" pitchFamily="49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1862</Words>
  <Application>Microsoft Office PowerPoint</Application>
  <PresentationFormat>On-screen Show (4:3)</PresentationFormat>
  <Paragraphs>233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MS Gothic</vt:lpstr>
      <vt:lpstr>Arial</vt:lpstr>
      <vt:lpstr>Calibri</vt:lpstr>
      <vt:lpstr>Times New Roman</vt:lpstr>
      <vt:lpstr>Trebuchet MS</vt:lpstr>
      <vt:lpstr>Wingdings</vt:lpstr>
      <vt:lpstr>KiVa Parents - Title and Content</vt:lpstr>
      <vt:lpstr>PowerPoint Presentation</vt:lpstr>
      <vt:lpstr>KiVa antibullying programme®</vt:lpstr>
      <vt:lpstr>Goals</vt:lpstr>
      <vt:lpstr>What is bullying?</vt:lpstr>
      <vt:lpstr>What is not bullying?</vt:lpstr>
      <vt:lpstr>Forms of bullying</vt:lpstr>
      <vt:lpstr>PowerPoint Presentation</vt:lpstr>
      <vt:lpstr>PowerPoint Presentation</vt:lpstr>
      <vt:lpstr>If you wish, you can add here</vt:lpstr>
      <vt:lpstr>KiVa antibullying programme</vt:lpstr>
      <vt:lpstr>PowerPoint Presentation</vt:lpstr>
      <vt:lpstr>Bullying does not concern only the bullies and the bullied students</vt:lpstr>
      <vt:lpstr>PowerPoint Presentation</vt:lpstr>
      <vt:lpstr>PowerPoint Presentation</vt:lpstr>
      <vt:lpstr>KiVa lessons and themes form a continuum during the basic education</vt:lpstr>
      <vt:lpstr>KiVa lessons and themes form a continuum during the basic education</vt:lpstr>
      <vt:lpstr>PowerPoint Presentation</vt:lpstr>
      <vt:lpstr>PowerPoint Presentation</vt:lpstr>
      <vt:lpstr>Kiva lessons for primary school</vt:lpstr>
      <vt:lpstr>KiVa lessons for primary school</vt:lpstr>
      <vt:lpstr>The KiVa contract (primary school)</vt:lpstr>
      <vt:lpstr>KiVa rules are summed up in the KiVa contract at the end of the school year. </vt:lpstr>
      <vt:lpstr>Activities included in the lessons and themes</vt:lpstr>
      <vt:lpstr>PowerPoint Presentation</vt:lpstr>
      <vt:lpstr>Online materials related to the KiVa lessons</vt:lpstr>
      <vt:lpstr>PowerPoint Presentation</vt:lpstr>
      <vt:lpstr>Information for the parents</vt:lpstr>
      <vt:lpstr>What could parents do to reduce bullying?</vt:lpstr>
      <vt:lpstr>PowerPoint Presentation</vt:lpstr>
      <vt:lpstr>Tackling bullying</vt:lpstr>
      <vt:lpstr>1. KiVa team</vt:lpstr>
      <vt:lpstr>2. Screening: is this bullying?</vt:lpstr>
      <vt:lpstr>3. Discussions</vt:lpstr>
      <vt:lpstr>PowerPoint Presentation</vt:lpstr>
      <vt:lpstr>4. Cooperation with the parents</vt:lpstr>
      <vt:lpstr>Recommended timetable for implementing the KiVa antibullying programme</vt:lpstr>
      <vt:lpstr>PowerPoint Presentation</vt:lpstr>
      <vt:lpstr>Does KiVa antibullying programme have the desired effects?</vt:lpstr>
      <vt:lpstr>Pilot phase</vt:lpstr>
      <vt:lpstr>Pilot phase: KiVa antibullying programme effects also others than just the bullies and bullied students!</vt:lpstr>
      <vt:lpstr>Pilot phase: Positive ”side effects”?</vt:lpstr>
      <vt:lpstr>Pilot phase: Bullying cases directed to the KiVa team</vt:lpstr>
      <vt:lpstr>Broad implementation: The prevalence of bullying and victimisation can be followed with the help of the student and staff surveys</vt:lpstr>
      <vt:lpstr>Prevalence of bullying during 2009-2015</vt:lpstr>
      <vt:lpstr>The implementation of KiVa antibullying programme reduces bullying</vt:lpstr>
      <vt:lpstr>More information...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KiVa Koulu</dc:title>
  <dc:subject>KiVa</dc:subject>
  <dc:creator>A1 Media Oy</dc:creator>
  <cp:keywords>KiVa Koulu;KiVa Program</cp:keywords>
  <cp:lastModifiedBy>A Griffin</cp:lastModifiedBy>
  <cp:revision>110</cp:revision>
  <dcterms:modified xsi:type="dcterms:W3CDTF">2022-09-13T14:49:34Z</dcterms:modified>
</cp:coreProperties>
</file>